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1"/>
  </p:notesMasterIdLst>
  <p:sldIdLst>
    <p:sldId id="256" r:id="rId2"/>
    <p:sldId id="379" r:id="rId3"/>
    <p:sldId id="257" r:id="rId4"/>
    <p:sldId id="325" r:id="rId5"/>
    <p:sldId id="333" r:id="rId6"/>
    <p:sldId id="338" r:id="rId7"/>
    <p:sldId id="346" r:id="rId8"/>
    <p:sldId id="292" r:id="rId9"/>
    <p:sldId id="293" r:id="rId10"/>
    <p:sldId id="390" r:id="rId11"/>
    <p:sldId id="391" r:id="rId12"/>
    <p:sldId id="268" r:id="rId13"/>
    <p:sldId id="262" r:id="rId14"/>
    <p:sldId id="260" r:id="rId15"/>
    <p:sldId id="261" r:id="rId16"/>
    <p:sldId id="263" r:id="rId17"/>
    <p:sldId id="269" r:id="rId18"/>
    <p:sldId id="422" r:id="rId19"/>
    <p:sldId id="279" r:id="rId20"/>
    <p:sldId id="306" r:id="rId21"/>
    <p:sldId id="299" r:id="rId22"/>
    <p:sldId id="270" r:id="rId23"/>
    <p:sldId id="392" r:id="rId24"/>
    <p:sldId id="380" r:id="rId25"/>
    <p:sldId id="322" r:id="rId26"/>
    <p:sldId id="381" r:id="rId27"/>
    <p:sldId id="337" r:id="rId28"/>
    <p:sldId id="312" r:id="rId29"/>
    <p:sldId id="295" r:id="rId30"/>
    <p:sldId id="266" r:id="rId31"/>
    <p:sldId id="274" r:id="rId32"/>
    <p:sldId id="267" r:id="rId33"/>
    <p:sldId id="385" r:id="rId34"/>
    <p:sldId id="264" r:id="rId35"/>
    <p:sldId id="259" r:id="rId36"/>
    <p:sldId id="296" r:id="rId37"/>
    <p:sldId id="271" r:id="rId38"/>
    <p:sldId id="297" r:id="rId39"/>
    <p:sldId id="393" r:id="rId40"/>
    <p:sldId id="272" r:id="rId41"/>
    <p:sldId id="340" r:id="rId42"/>
    <p:sldId id="348" r:id="rId43"/>
    <p:sldId id="309" r:id="rId44"/>
    <p:sldId id="313" r:id="rId45"/>
    <p:sldId id="394" r:id="rId46"/>
    <p:sldId id="342" r:id="rId47"/>
    <p:sldId id="316" r:id="rId48"/>
    <p:sldId id="298" r:id="rId49"/>
    <p:sldId id="303" r:id="rId50"/>
    <p:sldId id="304" r:id="rId51"/>
    <p:sldId id="305" r:id="rId52"/>
    <p:sldId id="280" r:id="rId53"/>
    <p:sldId id="281" r:id="rId54"/>
    <p:sldId id="282" r:id="rId55"/>
    <p:sldId id="307" r:id="rId56"/>
    <p:sldId id="289" r:id="rId57"/>
    <p:sldId id="290" r:id="rId58"/>
    <p:sldId id="323" r:id="rId59"/>
    <p:sldId id="308" r:id="rId60"/>
    <p:sldId id="311" r:id="rId61"/>
    <p:sldId id="314" r:id="rId62"/>
    <p:sldId id="315" r:id="rId63"/>
    <p:sldId id="327" r:id="rId64"/>
    <p:sldId id="287" r:id="rId65"/>
    <p:sldId id="339" r:id="rId66"/>
    <p:sldId id="288" r:id="rId67"/>
    <p:sldId id="343" r:id="rId68"/>
    <p:sldId id="320" r:id="rId69"/>
    <p:sldId id="310" r:id="rId70"/>
    <p:sldId id="345" r:id="rId71"/>
    <p:sldId id="418" r:id="rId72"/>
    <p:sldId id="349" r:id="rId73"/>
    <p:sldId id="328" r:id="rId74"/>
    <p:sldId id="395" r:id="rId75"/>
    <p:sldId id="318" r:id="rId76"/>
    <p:sldId id="317" r:id="rId77"/>
    <p:sldId id="410" r:id="rId78"/>
    <p:sldId id="411" r:id="rId79"/>
    <p:sldId id="412" r:id="rId80"/>
    <p:sldId id="413" r:id="rId81"/>
    <p:sldId id="414" r:id="rId82"/>
    <p:sldId id="415" r:id="rId83"/>
    <p:sldId id="321" r:id="rId84"/>
    <p:sldId id="273" r:id="rId85"/>
    <p:sldId id="275" r:id="rId86"/>
    <p:sldId id="424" r:id="rId87"/>
    <p:sldId id="387" r:id="rId88"/>
    <p:sldId id="351" r:id="rId89"/>
    <p:sldId id="352" r:id="rId90"/>
    <p:sldId id="354" r:id="rId91"/>
    <p:sldId id="388" r:id="rId92"/>
    <p:sldId id="409" r:id="rId93"/>
    <p:sldId id="425" r:id="rId94"/>
    <p:sldId id="426" r:id="rId95"/>
    <p:sldId id="389" r:id="rId96"/>
    <p:sldId id="427" r:id="rId97"/>
    <p:sldId id="428" r:id="rId98"/>
    <p:sldId id="429" r:id="rId99"/>
    <p:sldId id="430" r:id="rId100"/>
    <p:sldId id="431" r:id="rId101"/>
    <p:sldId id="382" r:id="rId102"/>
    <p:sldId id="355" r:id="rId103"/>
    <p:sldId id="432" r:id="rId104"/>
    <p:sldId id="356" r:id="rId105"/>
    <p:sldId id="433" r:id="rId106"/>
    <p:sldId id="357" r:id="rId107"/>
    <p:sldId id="358" r:id="rId108"/>
    <p:sldId id="359" r:id="rId109"/>
    <p:sldId id="361" r:id="rId110"/>
    <p:sldId id="362" r:id="rId111"/>
    <p:sldId id="434" r:id="rId112"/>
    <p:sldId id="363" r:id="rId113"/>
    <p:sldId id="364" r:id="rId114"/>
    <p:sldId id="365" r:id="rId115"/>
    <p:sldId id="367" r:id="rId116"/>
    <p:sldId id="435" r:id="rId117"/>
    <p:sldId id="397" r:id="rId118"/>
    <p:sldId id="368" r:id="rId119"/>
    <p:sldId id="369" r:id="rId120"/>
    <p:sldId id="371" r:id="rId121"/>
    <p:sldId id="366" r:id="rId122"/>
    <p:sldId id="437" r:id="rId123"/>
    <p:sldId id="416" r:id="rId124"/>
    <p:sldId id="372" r:id="rId125"/>
    <p:sldId id="417" r:id="rId126"/>
    <p:sldId id="396" r:id="rId127"/>
    <p:sldId id="398" r:id="rId128"/>
    <p:sldId id="373" r:id="rId129"/>
    <p:sldId id="374" r:id="rId130"/>
    <p:sldId id="401" r:id="rId131"/>
    <p:sldId id="402" r:id="rId132"/>
    <p:sldId id="438" r:id="rId133"/>
    <p:sldId id="439" r:id="rId134"/>
    <p:sldId id="399" r:id="rId135"/>
    <p:sldId id="375" r:id="rId136"/>
    <p:sldId id="423" r:id="rId137"/>
    <p:sldId id="376" r:id="rId138"/>
    <p:sldId id="400" r:id="rId139"/>
    <p:sldId id="403" r:id="rId140"/>
    <p:sldId id="440" r:id="rId141"/>
    <p:sldId id="404" r:id="rId142"/>
    <p:sldId id="443" r:id="rId143"/>
    <p:sldId id="444" r:id="rId144"/>
    <p:sldId id="370" r:id="rId145"/>
    <p:sldId id="329" r:id="rId146"/>
    <p:sldId id="331" r:id="rId147"/>
    <p:sldId id="405" r:id="rId148"/>
    <p:sldId id="406" r:id="rId149"/>
    <p:sldId id="407" r:id="rId150"/>
    <p:sldId id="408" r:id="rId151"/>
    <p:sldId id="332" r:id="rId152"/>
    <p:sldId id="378" r:id="rId153"/>
    <p:sldId id="336" r:id="rId154"/>
    <p:sldId id="334" r:id="rId155"/>
    <p:sldId id="344" r:id="rId156"/>
    <p:sldId id="335" r:id="rId157"/>
    <p:sldId id="330" r:id="rId158"/>
    <p:sldId id="420" r:id="rId159"/>
    <p:sldId id="421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379"/>
            <p14:sldId id="257"/>
            <p14:sldId id="325"/>
            <p14:sldId id="333"/>
            <p14:sldId id="338"/>
            <p14:sldId id="346"/>
            <p14:sldId id="292"/>
          </p14:sldIdLst>
        </p14:section>
        <p14:section name="Compiler architecture" id="{9846F2DC-69A2-3E42-B7E6-2D6A0A017B7B}">
          <p14:sldIdLst>
            <p14:sldId id="293"/>
            <p14:sldId id="390"/>
            <p14:sldId id="391"/>
            <p14:sldId id="268"/>
            <p14:sldId id="262"/>
            <p14:sldId id="260"/>
            <p14:sldId id="261"/>
            <p14:sldId id="263"/>
            <p14:sldId id="269"/>
            <p14:sldId id="422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392"/>
            <p14:sldId id="380"/>
            <p14:sldId id="322"/>
            <p14:sldId id="38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74"/>
            <p14:sldId id="267"/>
            <p14:sldId id="385"/>
            <p14:sldId id="264"/>
            <p14:sldId id="259"/>
            <p14:sldId id="296"/>
            <p14:sldId id="271"/>
            <p14:sldId id="297"/>
            <p14:sldId id="393"/>
            <p14:sldId id="272"/>
            <p14:sldId id="340"/>
            <p14:sldId id="348"/>
            <p14:sldId id="309"/>
            <p14:sldId id="313"/>
            <p14:sldId id="394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  <p14:sldId id="345"/>
            <p14:sldId id="418"/>
          </p14:sldIdLst>
        </p14:section>
        <p14:section name="Brief description of available passes" id="{D9BD794C-C5A1-4B5F-9BEC-E8DAF1528BE1}">
          <p14:sldIdLst>
            <p14:sldId id="349"/>
            <p14:sldId id="328"/>
            <p14:sldId id="395"/>
            <p14:sldId id="318"/>
            <p14:sldId id="317"/>
            <p14:sldId id="410"/>
            <p14:sldId id="411"/>
            <p14:sldId id="412"/>
            <p14:sldId id="413"/>
            <p14:sldId id="414"/>
            <p14:sldId id="415"/>
            <p14:sldId id="321"/>
            <p14:sldId id="273"/>
            <p14:sldId id="275"/>
            <p14:sldId id="424"/>
            <p14:sldId id="387"/>
            <p14:sldId id="351"/>
            <p14:sldId id="352"/>
            <p14:sldId id="354"/>
            <p14:sldId id="388"/>
            <p14:sldId id="409"/>
            <p14:sldId id="425"/>
            <p14:sldId id="426"/>
            <p14:sldId id="389"/>
            <p14:sldId id="427"/>
            <p14:sldId id="428"/>
            <p14:sldId id="429"/>
            <p14:sldId id="430"/>
            <p14:sldId id="431"/>
            <p14:sldId id="382"/>
            <p14:sldId id="355"/>
            <p14:sldId id="432"/>
            <p14:sldId id="356"/>
            <p14:sldId id="433"/>
            <p14:sldId id="357"/>
            <p14:sldId id="358"/>
            <p14:sldId id="359"/>
            <p14:sldId id="361"/>
            <p14:sldId id="362"/>
            <p14:sldId id="434"/>
            <p14:sldId id="363"/>
            <p14:sldId id="364"/>
            <p14:sldId id="365"/>
            <p14:sldId id="367"/>
            <p14:sldId id="435"/>
            <p14:sldId id="397"/>
            <p14:sldId id="368"/>
            <p14:sldId id="369"/>
            <p14:sldId id="371"/>
            <p14:sldId id="366"/>
            <p14:sldId id="437"/>
            <p14:sldId id="416"/>
            <p14:sldId id="372"/>
            <p14:sldId id="417"/>
            <p14:sldId id="396"/>
            <p14:sldId id="398"/>
            <p14:sldId id="373"/>
            <p14:sldId id="374"/>
            <p14:sldId id="401"/>
            <p14:sldId id="402"/>
            <p14:sldId id="438"/>
            <p14:sldId id="439"/>
            <p14:sldId id="399"/>
            <p14:sldId id="375"/>
            <p14:sldId id="423"/>
            <p14:sldId id="376"/>
            <p14:sldId id="400"/>
            <p14:sldId id="403"/>
            <p14:sldId id="440"/>
            <p14:sldId id="404"/>
            <p14:sldId id="443"/>
            <p14:sldId id="444"/>
            <p14:sldId id="370"/>
          </p14:sldIdLst>
        </p14:section>
        <p14:section name="Sample back-ends" id="{D163C4DC-B2F1-B24F-A60F-4DCEC59C22E6}">
          <p14:sldIdLst>
            <p14:sldId id="329"/>
            <p14:sldId id="331"/>
            <p14:sldId id="405"/>
            <p14:sldId id="406"/>
            <p14:sldId id="407"/>
            <p14:sldId id="408"/>
            <p14:sldId id="332"/>
            <p14:sldId id="378"/>
            <p14:sldId id="336"/>
            <p14:sldId id="334"/>
            <p14:sldId id="344"/>
            <p14:sldId id="335"/>
            <p14:sldId id="330"/>
            <p14:sldId id="420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9"/>
  </p:normalViewPr>
  <p:slideViewPr>
    <p:cSldViewPr snapToGrid="0" snapToObjects="1">
      <p:cViewPr varScale="1">
        <p:scale>
          <a:sx n="116" d="100"/>
          <a:sy n="116" d="100"/>
        </p:scale>
        <p:origin x="64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7EAE4-D059-4B7A-856A-3A74FC27D76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DCC75-241F-4BC8-B1B2-67FD29C6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1566-8C58-4B35-92E6-ABAB714AACDF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FFB6-BBBE-4B3C-8A41-DB9091114131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E5E1-6965-4790-8C46-43BEDD74386A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3404-E1B4-4A79-A66E-8B1E81572F78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966F-BC0B-4787-8724-8DC6564FF019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573C-2D3D-4C96-A2FD-7CC7DA754A52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D546-8ADA-4BE6-AE10-2A414017C826}" type="datetime1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10E2-1DB9-4D0A-9196-2B1C978CF986}" type="datetime1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ED5B-A604-4530-8429-217DF2E306A4}" type="datetime1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9DC8-E612-4540-B0F8-F42E8B21D50B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B800-365E-4C82-BAE1-B51706A2E669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AF54-1F53-488D-994E-F88F0F3E37C0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fi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fi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fi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File:US_ARMY_AFRICA_NF10_0015.jpg" TargetMode="External"/><Relationship Id="rId4" Type="http://schemas.openxmlformats.org/officeDocument/2006/relationships/image" Target="../media/image9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fi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yping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22179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fi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me-icons.net/lorc/originals/domino-mask.html" TargetMode="Externa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fi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fi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github.com/p4lang/behavioral-mode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hyperlink" Target="https://github.com/p4lang/switch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tchenstewardship.com/2009/05/18/food-for-thought-garlic-and-onion-health-benefits-and-nutrition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lang/p4-spec/tree/master/p4-16/spec" TargetMode="External"/><Relationship Id="rId2" Type="http://schemas.openxmlformats.org/officeDocument/2006/relationships/hyperlink" Target="http://p4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/github.com/p4lang/p4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nome-emblem-important.sv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hyperlink" Target="http://cs.brown.edu/~sk/Publications/Books/ProgLangs/2007-04-26/plai-2007-04-26.pdf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jinavie.tumblr.com/post/34627071455/point-of-view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Newark_Castle_Ruin_St_Monans.jpg" TargetMode="External"/><Relationship Id="rId4" Type="http://schemas.openxmlformats.org/officeDocument/2006/relationships/image" Target="../media/image63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fi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reference compiler implementation 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June 2021</a:t>
            </a:r>
          </a:p>
          <a:p>
            <a:r>
              <a:rPr lang="en-US" dirty="0"/>
              <a:t>Mihai Budiu (</a:t>
            </a:r>
            <a:r>
              <a:rPr lang="en-US" dirty="0" err="1"/>
              <a:t>mbudiu-vmw</a:t>
            </a:r>
            <a:r>
              <a:rPr lang="en-US" dirty="0"/>
              <a:t>)</a:t>
            </a:r>
          </a:p>
          <a:p>
            <a:r>
              <a:rPr lang="en-US" dirty="0"/>
              <a:t>mbudiu@vmware.com</a:t>
            </a:r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32929" y="5428450"/>
            <a:ext cx="16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0292" y="5390139"/>
            <a:ext cx="2245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Target-independent</a:t>
            </a:r>
          </a:p>
          <a:p>
            <a:r>
              <a:rPr lang="en-US" sz="2000" dirty="0"/>
              <a:t>~48 distinct passes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65588" y="169068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Same IR</a:t>
            </a:r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2152353"/>
            <a:ext cx="113705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5858860" y="2152353"/>
            <a:ext cx="149024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IR with target-specific</a:t>
            </a:r>
          </a:p>
          <a:p>
            <a:pPr algn="ctr"/>
            <a:r>
              <a:rPr lang="en-US" sz="2400" i="1" dirty="0"/>
              <a:t>extensions</a:t>
            </a:r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76450" y="5721713"/>
            <a:ext cx="194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~33 distinct passes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25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6298-BE7E-4333-90F7-10796353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SpecializeGenericFunctions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2C1F-31E4-4CBB-B64F-0043E6B71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13503"/>
          </a:xfrm>
        </p:spPr>
        <p:txBody>
          <a:bodyPr/>
          <a:lstStyle/>
          <a:p>
            <a:r>
              <a:rPr lang="en-US" dirty="0"/>
              <a:t>Given a function with generic type create a specialized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C834F-49E2-4645-81E2-0B30902D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49832-43B6-4C8C-AA10-1726FEA53930}"/>
              </a:ext>
            </a:extLst>
          </p:cNvPr>
          <p:cNvSpPr txBox="1"/>
          <p:nvPr/>
        </p:nvSpPr>
        <p:spPr>
          <a:xfrm>
            <a:off x="1142999" y="2829864"/>
            <a:ext cx="86252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 f&lt;T&gt;(in T data) { return data;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bit&lt;32&gt; b = f(32w0);</a:t>
            </a:r>
          </a:p>
          <a:p>
            <a:endParaRPr lang="en-US" sz="2400" dirty="0"/>
          </a:p>
          <a:p>
            <a:r>
              <a:rPr lang="en-US" sz="2400" dirty="0"/>
              <a:t>Generates the following extra code:</a:t>
            </a:r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bit&lt;32&gt; f_0(in bit&lt;32&gt; data) { return data;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bit&lt;32&gt; b = f_0(32w0);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BB7B26B2-A23B-4A17-B0FB-960ED069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913051"/>
            <a:ext cx="35179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55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TableKeyNames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control-plane name for each table key field.</a:t>
            </a:r>
          </a:p>
          <a:p>
            <a:r>
              <a:rPr lang="en-US" dirty="0"/>
              <a:t>This enables the compiler to change these expressions later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@name("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 } … }</a:t>
            </a:r>
          </a:p>
        </p:txBody>
      </p:sp>
      <p:pic>
        <p:nvPicPr>
          <p:cNvPr id="6" name="Content Placeholder 3" descr="&lt;strong&gt;key&lt;/strong&gt;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27" y="473003"/>
            <a:ext cx="1863797" cy="18637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08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StrengthReduction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Purely syntactic</a:t>
            </a:r>
          </a:p>
          <a:p>
            <a:pPr lvl="1"/>
            <a:r>
              <a:rPr lang="en-US" dirty="0"/>
              <a:t>Rewrite div/mod/multiply by powers of two</a:t>
            </a:r>
          </a:p>
          <a:p>
            <a:r>
              <a:rPr lang="en-US" dirty="0"/>
              <a:t>Also does some algebraic optimizations</a:t>
            </a:r>
          </a:p>
          <a:p>
            <a:pPr lvl="1"/>
            <a:r>
              <a:rPr lang="en-US" dirty="0"/>
              <a:t>add/subtract with 0, shift with zero</a:t>
            </a:r>
          </a:p>
          <a:p>
            <a:pPr lvl="1"/>
            <a:r>
              <a:rPr lang="en-US" dirty="0"/>
              <a:t>multiply/divide with 0 or 1</a:t>
            </a:r>
          </a:p>
          <a:p>
            <a:pPr lvl="1"/>
            <a:r>
              <a:rPr lang="en-US" dirty="0"/>
              <a:t>bitwise operations with constants</a:t>
            </a:r>
          </a:p>
          <a:p>
            <a:pPr lvl="1"/>
            <a:r>
              <a:rPr lang="en-US" dirty="0" err="1"/>
              <a:t>DeMorgan</a:t>
            </a:r>
            <a:r>
              <a:rPr lang="en-US" dirty="0"/>
              <a:t> laws</a:t>
            </a:r>
          </a:p>
        </p:txBody>
      </p:sp>
      <p:pic>
        <p:nvPicPr>
          <p:cNvPr id="6" name="Content Placeholder 3" descr="external image Focus-On-Your-Strengths-ThePerfectDesign-300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566" y="396875"/>
            <a:ext cx="2857500" cy="2857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39466" y="45323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Front-end: UselessCasts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732" y="5547399"/>
            <a:ext cx="10515600" cy="102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casts where the input and </a:t>
            </a:r>
            <a:br>
              <a:rPr lang="en-US" dirty="0"/>
            </a:br>
            <a:r>
              <a:rPr lang="en-US" dirty="0"/>
              <a:t>output types are the same</a:t>
            </a:r>
          </a:p>
        </p:txBody>
      </p:sp>
      <p:pic>
        <p:nvPicPr>
          <p:cNvPr id="9" name="Picture 8" descr="is poured at Laran &lt;strong&gt;Bronze&lt;/strong&gt; in Chester for the first stages of &lt;strong&gt;casting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19" y="4532391"/>
            <a:ext cx="2398940" cy="20097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79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ECC-6863-4324-A169-DE38E5ED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Reassociation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FB19B-A0E6-433A-B3D7-D72EF968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together constants in associative operations</a:t>
            </a:r>
          </a:p>
          <a:p>
            <a:r>
              <a:rPr lang="en-US" dirty="0"/>
              <a:t>E.g. (a + 2) + 3 is rewritten as a + (2 + 3)</a:t>
            </a:r>
          </a:p>
          <a:p>
            <a:r>
              <a:rPr lang="en-US" dirty="0"/>
              <a:t>Facilitates constant folding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72FA0-5C1C-4618-912A-B8254099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103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AD8269-5A04-461E-9281-13BC75A2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147060"/>
            <a:ext cx="4787784" cy="22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27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useless nested block statements</a:t>
            </a:r>
          </a:p>
          <a:p>
            <a:r>
              <a:rPr lang="en-US" dirty="0"/>
              <a:t>Simplify if statements with no branches</a:t>
            </a:r>
          </a:p>
          <a:p>
            <a:r>
              <a:rPr lang="en-US" dirty="0"/>
              <a:t>Remove empty statements</a:t>
            </a:r>
          </a:p>
          <a:p>
            <a:r>
              <a:rPr lang="en-US" dirty="0"/>
              <a:t>Remove unused switch statement labels and empty</a:t>
            </a:r>
            <a:br>
              <a:rPr lang="en-US" dirty="0"/>
            </a:br>
            <a:r>
              <a:rPr lang="en-US" dirty="0"/>
              <a:t>switch statements</a:t>
            </a:r>
          </a:p>
          <a:p>
            <a:r>
              <a:rPr lang="en-US" dirty="0"/>
              <a:t>Removes switch statements with no cases</a:t>
            </a:r>
          </a:p>
        </p:txBody>
      </p:sp>
      <p:pic>
        <p:nvPicPr>
          <p:cNvPr id="6" name="Content Placeholder 3" descr="Processi Dinamici Globali: la Struttura che Connette dal KaliYuga al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307" y="1464677"/>
            <a:ext cx="1925861" cy="28907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10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8B65-DBFE-4A99-BEFE-9D7DCD74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SwitchAddDefault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ED17F-4B8C-43E4-B3BC-B77E769C4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Completes switch statements that do not have all cases covered</a:t>
            </a:r>
          </a:p>
          <a:p>
            <a:r>
              <a:rPr lang="en-US" dirty="0"/>
              <a:t>Adds a ‘default: {}’ at 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DEFFB-3333-4B68-9EBD-7BB973AA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105</a:t>
            </a:fld>
            <a:endParaRPr lang="en-US"/>
          </a:p>
        </p:txBody>
      </p:sp>
      <p:pic>
        <p:nvPicPr>
          <p:cNvPr id="6" name="Picture 5" descr="Text, letter, calendar&#10;&#10;Description automatically generated">
            <a:extLst>
              <a:ext uri="{FF2B5EF4-FFF2-40B4-BE49-F238E27FC236}">
                <a16:creationId xmlns:a16="http://schemas.microsoft.com/office/drawing/2014/main" id="{B885AE01-752E-4DC3-8500-D9A94490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10" y="2779548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RemoveAllUnusedDeclarations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Repeatedly eliminates all declarations that are never</a:t>
            </a:r>
            <a:br>
              <a:rPr lang="en-US" dirty="0"/>
            </a:br>
            <a:r>
              <a:rPr lang="en-US" dirty="0"/>
              <a:t>referenced in the program</a:t>
            </a:r>
          </a:p>
          <a:p>
            <a:pPr lvl="1"/>
            <a:r>
              <a:rPr lang="en-US" dirty="0"/>
              <a:t>control, parser, action, table, variables, parser states</a:t>
            </a:r>
          </a:p>
          <a:p>
            <a:r>
              <a:rPr lang="en-US" dirty="0"/>
              <a:t>This is not the same as </a:t>
            </a:r>
            <a:r>
              <a:rPr lang="en-US" dirty="0" err="1"/>
              <a:t>def</a:t>
            </a:r>
            <a:r>
              <a:rPr lang="en-US" dirty="0"/>
              <a:t>-use analysis</a:t>
            </a:r>
          </a:p>
          <a:p>
            <a:r>
              <a:rPr lang="en-US" dirty="0"/>
              <a:t>But it does not remove parameters, types, </a:t>
            </a:r>
            <a:r>
              <a:rPr lang="en-US" dirty="0" err="1"/>
              <a:t>enum</a:t>
            </a:r>
            <a:r>
              <a:rPr lang="en-US" dirty="0"/>
              <a:t> members</a:t>
            </a:r>
          </a:p>
        </p:txBody>
      </p:sp>
      <p:pic>
        <p:nvPicPr>
          <p:cNvPr id="5" name="Picture 4" descr="empty jar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652" y="1825625"/>
            <a:ext cx="2105526" cy="21055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630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SimplifyParsers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974"/>
            <a:ext cx="10515600" cy="1178426"/>
          </a:xfrm>
        </p:spPr>
        <p:txBody>
          <a:bodyPr/>
          <a:lstStyle/>
          <a:p>
            <a:r>
              <a:rPr lang="en-US" dirty="0"/>
              <a:t>Remove unreachable parser states</a:t>
            </a:r>
          </a:p>
          <a:p>
            <a:r>
              <a:rPr lang="en-US" dirty="0"/>
              <a:t>Collapse straight chains of parser states</a:t>
            </a:r>
          </a:p>
        </p:txBody>
      </p:sp>
      <p:pic>
        <p:nvPicPr>
          <p:cNvPr id="1026" name="Picture 2" descr="https://upload.wikimedia.org/wikipedia/commons/thumb/d/db/Figure-eight_knot.svg/300px-Figure-eight_kno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4977" y="605589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451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ResetHeaders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3605383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Inserts code for </a:t>
            </a:r>
            <a:r>
              <a:rPr lang="en-US" dirty="0" err="1"/>
              <a:t>header.setInvalid</a:t>
            </a:r>
            <a:r>
              <a:rPr lang="en-US" dirty="0"/>
              <a:t>() where required</a:t>
            </a:r>
          </a:p>
          <a:p>
            <a:pPr lvl="1"/>
            <a:r>
              <a:rPr lang="en-US" dirty="0"/>
              <a:t>Spec indicates that uninitialized headers are invalid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2696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SetHeaders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423298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Headers initialized from lists must also be </a:t>
            </a:r>
            <a:r>
              <a:rPr lang="en-US" dirty="0" err="1"/>
              <a:t>setValid</a:t>
            </a:r>
            <a:r>
              <a:rPr lang="en-US" dirty="0"/>
              <a:t>()</a:t>
            </a:r>
          </a:p>
          <a:p>
            <a:r>
              <a:rPr lang="en-US" dirty="0"/>
              <a:t>h = { x }; becomes </a:t>
            </a:r>
            <a:r>
              <a:rPr lang="en-US" dirty="0" err="1"/>
              <a:t>h.setValid</a:t>
            </a:r>
            <a:r>
              <a:rPr lang="en-US" dirty="0"/>
              <a:t>(); h = { x };</a:t>
            </a:r>
          </a:p>
        </p:txBody>
      </p:sp>
      <p:pic>
        <p:nvPicPr>
          <p:cNvPr id="4" name="Picture 3" descr="Cách &lt;strong&gt;reset&lt;/strong&gt; board Arduino bằng phần mềm để giúp các dự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64" y="2600800"/>
            <a:ext cx="1512793" cy="1595773"/>
          </a:xfrm>
          <a:prstGeom prst="rect">
            <a:avLst/>
          </a:prstGeom>
        </p:spPr>
      </p:pic>
      <p:pic>
        <p:nvPicPr>
          <p:cNvPr id="6" name="Picture 5" descr="350px-&lt;strong&gt;Chess_Set&lt;/strong&gt;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6" y="4763035"/>
            <a:ext cx="2660650" cy="1026251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0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UniqueNames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0817"/>
          </a:xfrm>
        </p:spPr>
        <p:txBody>
          <a:bodyPr>
            <a:noAutofit/>
          </a:bodyPr>
          <a:lstStyle/>
          <a:p>
            <a:r>
              <a:rPr lang="en-US" dirty="0"/>
              <a:t>Give each variable in the program a unique new name</a:t>
            </a:r>
          </a:p>
          <a:p>
            <a:r>
              <a:rPr lang="en-US" dirty="0"/>
              <a:t>If it is important (e.g., control-plane visible) </a:t>
            </a:r>
            <a:br>
              <a:rPr lang="en-US" dirty="0"/>
            </a:br>
            <a:r>
              <a:rPr lang="en-US" dirty="0"/>
              <a:t>preserve the old name as a @name annotation.</a:t>
            </a:r>
          </a:p>
          <a:p>
            <a:r>
              <a:rPr lang="en-US" dirty="0"/>
              <a:t>Makes it easy to move code around without causing name clashes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92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MoveDeclarations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842209"/>
            <a:ext cx="10515600" cy="139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Moves all declarations from inner blocks to the outermost scope</a:t>
            </a:r>
          </a:p>
          <a:p>
            <a:r>
              <a:rPr lang="en-US" dirty="0"/>
              <a:t>Moves all locals in an action to the enclosing control</a:t>
            </a:r>
          </a:p>
        </p:txBody>
      </p:sp>
      <p:pic>
        <p:nvPicPr>
          <p:cNvPr id="6" name="Picture 5" descr="Unique-lar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885" y="932322"/>
            <a:ext cx="1941429" cy="1456072"/>
          </a:xfrm>
          <a:prstGeom prst="rect">
            <a:avLst/>
          </a:prstGeom>
        </p:spPr>
      </p:pic>
      <p:pic>
        <p:nvPicPr>
          <p:cNvPr id="7" name="Picture 6" descr="Prohibition of passing without stopping - &lt;strong&gt;Customs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8" y="3750576"/>
            <a:ext cx="1143000" cy="1143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2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MoveInitializers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initialization is separated from declaration</a:t>
            </a:r>
          </a:p>
          <a:p>
            <a:pPr lvl="1"/>
            <a:r>
              <a:rPr lang="en-US" dirty="0"/>
              <a:t>In parsers initialization is done in the start state</a:t>
            </a:r>
          </a:p>
          <a:p>
            <a:pPr lvl="1"/>
            <a:r>
              <a:rPr lang="en-US" dirty="0"/>
              <a:t>In controls the initialization is done at the beginning of the apply block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0379" y="3625516"/>
            <a:ext cx="2733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x = 10;</a:t>
            </a:r>
          </a:p>
          <a:p>
            <a:endParaRPr lang="en-US" sz="2400" dirty="0"/>
          </a:p>
          <a:p>
            <a:r>
              <a:rPr lang="en-US" sz="2400" dirty="0"/>
              <a:t>becomes:</a:t>
            </a:r>
          </a:p>
          <a:p>
            <a:endParaRPr lang="en-US" sz="2400" dirty="0"/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x;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10;</a:t>
            </a:r>
          </a:p>
        </p:txBody>
      </p:sp>
      <p:pic>
        <p:nvPicPr>
          <p:cNvPr id="5" name="Picture 4" descr="Rearranging the &quot;furniture&quot; | Harris County Public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46" y="199344"/>
            <a:ext cx="3333750" cy="19526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9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45" y="215009"/>
            <a:ext cx="10515600" cy="701178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577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libFrontEnd.a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main()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3068" y="2110790"/>
            <a:ext cx="83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648981" y="6194923"/>
            <a:ext cx="4524905" cy="521368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36986" y="6256477"/>
            <a:ext cx="42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Simplify IR eliminating constructs gradually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92843" y="1076492"/>
            <a:ext cx="1796716" cy="69616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3274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514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25213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0453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7152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723927" y="1107312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89091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4331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1030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36270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52969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635069" y="3015854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60235" y="3015854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30936" y="3015854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44871" y="609588"/>
            <a:ext cx="341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Library of pre-built passes</a:t>
            </a:r>
          </a:p>
        </p:txBody>
      </p:sp>
      <p:cxnSp>
        <p:nvCxnSpPr>
          <p:cNvPr id="47" name="Straight Arrow Connector 46"/>
          <p:cNvCxnSpPr>
            <a:stCxn id="33" idx="2"/>
            <a:endCxn id="42" idx="0"/>
          </p:cNvCxnSpPr>
          <p:nvPr/>
        </p:nvCxnSpPr>
        <p:spPr>
          <a:xfrm>
            <a:off x="5468080" y="1749830"/>
            <a:ext cx="230532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3" idx="0"/>
          </p:cNvCxnSpPr>
          <p:nvPr/>
        </p:nvCxnSpPr>
        <p:spPr>
          <a:xfrm>
            <a:off x="5659611" y="1763311"/>
            <a:ext cx="264167" cy="125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2"/>
            <a:endCxn id="46" idx="0"/>
          </p:cNvCxnSpPr>
          <p:nvPr/>
        </p:nvCxnSpPr>
        <p:spPr>
          <a:xfrm>
            <a:off x="6106860" y="1749830"/>
            <a:ext cx="87619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97629" y="2121186"/>
            <a:ext cx="204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Mix and match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239408" y="2115348"/>
            <a:ext cx="113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998581" y="3087077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165571" y="3087076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317971" y="3087077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484961" y="3087076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637361" y="3087077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804351" y="3087076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91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SideEffectOrdering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740190" cy="4895850"/>
          </a:xfrm>
        </p:spPr>
        <p:txBody>
          <a:bodyPr>
            <a:normAutofit/>
          </a:bodyPr>
          <a:lstStyle/>
          <a:p>
            <a:r>
              <a:rPr lang="en-US" dirty="0"/>
              <a:t>Makes evaluation order explicit</a:t>
            </a:r>
          </a:p>
          <a:p>
            <a:r>
              <a:rPr lang="en-US" dirty="0"/>
              <a:t>P4 spec mandates left-to-right evaluation order</a:t>
            </a:r>
          </a:p>
          <a:p>
            <a:r>
              <a:rPr lang="en-US" dirty="0"/>
              <a:t>Convert expressions such that each expression contains at</a:t>
            </a:r>
            <a:br>
              <a:rPr lang="en-US" dirty="0"/>
            </a:br>
            <a:r>
              <a:rPr lang="en-US" dirty="0"/>
              <a:t>most one side-effect – by using temporaries and assignments</a:t>
            </a:r>
          </a:p>
          <a:p>
            <a:r>
              <a:rPr lang="en-US" dirty="0"/>
              <a:t>Implement short-circuit evaluation for &amp;&amp;, || and ?: converting these expressions into if statements</a:t>
            </a:r>
          </a:p>
          <a:p>
            <a:r>
              <a:rPr lang="en-US" dirty="0"/>
              <a:t>Side-effects are caused by function/method calls:</a:t>
            </a:r>
          </a:p>
          <a:p>
            <a:pPr lvl="1"/>
            <a:r>
              <a:rPr lang="en-US" dirty="0"/>
              <a:t>Calls may mutate private hidden state (extern/control-plane state)</a:t>
            </a:r>
          </a:p>
          <a:p>
            <a:pPr lvl="1"/>
            <a:r>
              <a:rPr lang="en-US" dirty="0"/>
              <a:t>Calls may write to multiple out and </a:t>
            </a:r>
            <a:r>
              <a:rPr lang="en-US" dirty="0" err="1"/>
              <a:t>inout</a:t>
            </a:r>
            <a:r>
              <a:rPr lang="en-US" dirty="0"/>
              <a:t> parameters</a:t>
            </a:r>
          </a:p>
          <a:p>
            <a:r>
              <a:rPr lang="en-US" dirty="0"/>
              <a:t>Handles tricky cases such as side-effects in table key computations</a:t>
            </a:r>
          </a:p>
        </p:txBody>
      </p:sp>
      <p:pic>
        <p:nvPicPr>
          <p:cNvPr id="6" name="Content Placeholder 3" descr="Side Effects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190" y="605632"/>
            <a:ext cx="1981200" cy="2305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8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7AD3-93D2-4CA9-8C34-D95AC2D9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SimplifySwitch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2283-4660-48C8-A217-96EBCB94F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Constant-fold switch statements that have constant expressions</a:t>
            </a:r>
          </a:p>
          <a:p>
            <a:r>
              <a:rPr lang="en-US" dirty="0"/>
              <a:t>These turn into the statement after the corresponding label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A1EE6-4A46-4972-8C06-D8F251F6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111</a:t>
            </a:fld>
            <a:endParaRPr lang="en-US"/>
          </a:p>
        </p:txBody>
      </p:sp>
      <p:pic>
        <p:nvPicPr>
          <p:cNvPr id="6" name="Picture 5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A9FD3CBD-16ED-47AE-8F01-CD241DA1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055" y="3245288"/>
            <a:ext cx="3111062" cy="31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696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SimplifyDefUse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07406"/>
            <a:ext cx="10515600" cy="4881625"/>
          </a:xfrm>
        </p:spPr>
        <p:txBody>
          <a:bodyPr>
            <a:normAutofit/>
          </a:bodyPr>
          <a:lstStyle/>
          <a:p>
            <a:r>
              <a:rPr lang="en-US" dirty="0"/>
              <a:t>Uses abstract representation of all “locations” </a:t>
            </a:r>
            <a:br>
              <a:rPr lang="en-US" dirty="0"/>
            </a:br>
            <a:r>
              <a:rPr lang="en-US" dirty="0"/>
              <a:t>(class </a:t>
            </a:r>
            <a:r>
              <a:rPr lang="en-US" dirty="0" err="1"/>
              <a:t>StorageLocation</a:t>
            </a:r>
            <a:r>
              <a:rPr lang="en-US" dirty="0"/>
              <a:t>, class </a:t>
            </a:r>
            <a:r>
              <a:rPr lang="en-US" dirty="0" err="1"/>
              <a:t>LocationSet</a:t>
            </a:r>
            <a:r>
              <a:rPr lang="en-US" dirty="0"/>
              <a:t>)</a:t>
            </a:r>
          </a:p>
          <a:p>
            <a:r>
              <a:rPr lang="en-US" dirty="0"/>
              <a:t>Uses abstract representation for “program counter”</a:t>
            </a:r>
            <a:br>
              <a:rPr lang="en-US" dirty="0"/>
            </a:br>
            <a:r>
              <a:rPr lang="en-US" dirty="0"/>
              <a:t>(class </a:t>
            </a:r>
            <a:r>
              <a:rPr lang="en-US" dirty="0" err="1"/>
              <a:t>ProgramPoint</a:t>
            </a:r>
            <a:r>
              <a:rPr lang="en-US" dirty="0"/>
              <a:t>, class </a:t>
            </a:r>
            <a:r>
              <a:rPr lang="en-US" dirty="0" err="1"/>
              <a:t>ProgramPoints</a:t>
            </a:r>
            <a:r>
              <a:rPr lang="en-US" dirty="0"/>
              <a:t>)</a:t>
            </a:r>
          </a:p>
          <a:p>
            <a:r>
              <a:rPr lang="en-US" dirty="0" err="1"/>
              <a:t>ComputeWriteSet</a:t>
            </a:r>
            <a:r>
              <a:rPr lang="en-US" dirty="0"/>
              <a:t>: computes the locations written at each program point (class Definitions)</a:t>
            </a:r>
          </a:p>
          <a:p>
            <a:pPr lvl="1"/>
            <a:r>
              <a:rPr lang="en-US" dirty="0"/>
              <a:t>Inter-procedural analysis for actions and tables</a:t>
            </a:r>
          </a:p>
          <a:p>
            <a:pPr lvl="1"/>
            <a:r>
              <a:rPr lang="en-US" dirty="0"/>
              <a:t>Intra-procedural for parsers and controls</a:t>
            </a:r>
          </a:p>
          <a:p>
            <a:r>
              <a:rPr lang="en-US" dirty="0" err="1"/>
              <a:t>FindUnitialized</a:t>
            </a:r>
            <a:r>
              <a:rPr lang="en-US" dirty="0"/>
              <a:t>: finds locations used before being initialized</a:t>
            </a:r>
          </a:p>
          <a:p>
            <a:r>
              <a:rPr lang="en-US" dirty="0" err="1"/>
              <a:t>RemoveUnused</a:t>
            </a:r>
            <a:r>
              <a:rPr lang="en-US" dirty="0"/>
              <a:t>: removes writes to locations that are never read</a:t>
            </a:r>
          </a:p>
          <a:p>
            <a:pPr lvl="1"/>
            <a:r>
              <a:rPr lang="en-US" dirty="0"/>
              <a:t>But must preserve method/function side-effects</a:t>
            </a:r>
          </a:p>
        </p:txBody>
      </p:sp>
      <p:pic>
        <p:nvPicPr>
          <p:cNvPr id="6" name="Content Placeholder 3" descr="33031 Thomas Built Bus 114 | USE DEF ONLY for access by MECH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971" y="448405"/>
            <a:ext cx="1545334" cy="1159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835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SpecializeAll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Specialize generic code with constructor parameters for actual types and constructor arguments</a:t>
            </a:r>
          </a:p>
          <a:p>
            <a:r>
              <a:rPr lang="en-US" dirty="0"/>
              <a:t>E.g., consider </a:t>
            </a:r>
            <a:br>
              <a:rPr lang="en-US" dirty="0"/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o)(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size)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o = size;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c(16)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this</a:t>
            </a:r>
            <a:r>
              <a:rPr lang="en-US" dirty="0"/>
              <a:t> is converted to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o)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o = 16;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8" name="Content Placeholder 5" descr="period60910 - Specialization of Labor - Class Systems- The Nile River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532" y="243698"/>
            <a:ext cx="4293268" cy="15684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79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RemoveParserControlFlow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SideEffectOrdering</a:t>
            </a:r>
            <a:r>
              <a:rPr lang="en-US" dirty="0"/>
              <a:t> may introduce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 are illegal in parser states</a:t>
            </a:r>
          </a:p>
          <a:p>
            <a:r>
              <a:rPr lang="en-US" dirty="0"/>
              <a:t>This pass converts such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 into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transition</a:t>
            </a:r>
            <a:r>
              <a:rPr lang="en-US" dirty="0"/>
              <a:t> statements by inserting new states</a:t>
            </a:r>
          </a:p>
          <a:p>
            <a:r>
              <a:rPr lang="en-US" dirty="0"/>
              <a:t>Shares code with </a:t>
            </a:r>
            <a:r>
              <a:rPr lang="en-US" dirty="0" err="1">
                <a:latin typeface="Consolas" panose="020B0609020204030204" pitchFamily="49" charset="0"/>
              </a:rPr>
              <a:t>RemoveParserIfs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6" name="Content Placeholder 3" descr="Web 2.0 Flow Chart by tinydesigne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681" y="1881773"/>
            <a:ext cx="2289175" cy="22891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4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RemoveReturns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546226"/>
          </a:xfrm>
        </p:spPr>
        <p:txBody>
          <a:bodyPr>
            <a:noAutofit/>
          </a:bodyPr>
          <a:lstStyle/>
          <a:p>
            <a:r>
              <a:rPr lang="en-US" dirty="0"/>
              <a:t>Converts return statements into control-flow</a:t>
            </a:r>
          </a:p>
          <a:p>
            <a:r>
              <a:rPr lang="en-US" dirty="0"/>
              <a:t>In actions, functions and control blocks</a:t>
            </a:r>
          </a:p>
          <a:p>
            <a:r>
              <a:rPr lang="en-US" dirty="0"/>
              <a:t>In functions there will be exactly 1 return at the end</a:t>
            </a:r>
          </a:p>
        </p:txBody>
      </p:sp>
      <p:pic>
        <p:nvPicPr>
          <p:cNvPr id="6" name="Picture 5" descr="Resignación (no hay vuelta en U) | Mobtoma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783" y="791780"/>
            <a:ext cx="1478440" cy="14347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77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FBEC-8C5F-440A-98AD-0F58F3AF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RemoveDontcareArgs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691C-CB49-43CC-AB1A-A05A5462A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Replaces don’t care arguments with an unused temporary</a:t>
            </a:r>
          </a:p>
          <a:p>
            <a:r>
              <a:rPr lang="en-US" dirty="0"/>
              <a:t>This can only happen for ‘out’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B8609-FCB5-4C8E-9E1C-2EDB5F43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116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B91E948-9732-41FB-85EF-F69355E3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73" y="3069021"/>
            <a:ext cx="3360683" cy="33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46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MoveConstructors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026"/>
            <a:ext cx="10515600" cy="50826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Converts some constructor invocations into instance declarations.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...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c(T())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}}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...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T()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}}</a:t>
            </a:r>
          </a:p>
        </p:txBody>
      </p:sp>
      <p:pic>
        <p:nvPicPr>
          <p:cNvPr id="4" name="Picture 3" descr="&lt;strong&gt;Construction&lt;/strong&gt; Ahead sign is self explanatory, warning you there i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319259"/>
            <a:ext cx="3048000" cy="30289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3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br>
              <a:rPr lang="en-US" dirty="0"/>
            </a:br>
            <a:r>
              <a:rPr lang="en-US" dirty="0"/>
              <a:t>Inline, </a:t>
            </a:r>
            <a:r>
              <a:rPr lang="en-US" dirty="0" err="1"/>
              <a:t>InlineActions</a:t>
            </a:r>
            <a:r>
              <a:rPr lang="en-US" dirty="0"/>
              <a:t>, </a:t>
            </a:r>
            <a:r>
              <a:rPr lang="en-US" dirty="0" err="1"/>
              <a:t>InlineFunctions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1" y="1825625"/>
            <a:ext cx="11221452" cy="4830008"/>
          </a:xfrm>
        </p:spPr>
        <p:txBody>
          <a:bodyPr>
            <a:normAutofit/>
          </a:bodyPr>
          <a:lstStyle/>
          <a:p>
            <a:r>
              <a:rPr lang="en-US" dirty="0"/>
              <a:t>Inline calls to controls from other controls</a:t>
            </a:r>
          </a:p>
          <a:p>
            <a:r>
              <a:rPr lang="en-US" dirty="0"/>
              <a:t>Inline calls to parsers from other parsers</a:t>
            </a:r>
          </a:p>
          <a:p>
            <a:r>
              <a:rPr lang="en-US" dirty="0"/>
              <a:t>Inline calls to actions from other actions</a:t>
            </a:r>
          </a:p>
          <a:p>
            <a:r>
              <a:rPr lang="en-US" dirty="0"/>
              <a:t>Inline calls to all functions (from parsers, controls, functions, actions)</a:t>
            </a:r>
          </a:p>
          <a:p>
            <a:r>
              <a:rPr lang="en-US" dirty="0"/>
              <a:t>Inlining requires substituting types, and constructor and call parameters</a:t>
            </a:r>
          </a:p>
          <a:p>
            <a:r>
              <a:rPr lang="en-US" dirty="0"/>
              <a:t>Inlining is done bottom-up in the call-graph, starting from leaves</a:t>
            </a:r>
          </a:p>
          <a:p>
            <a:r>
              <a:rPr lang="en-US" dirty="0"/>
              <a:t>Inlining creates new hierarchical names for control-plane visible objects (tables, actions)</a:t>
            </a:r>
          </a:p>
          <a:p>
            <a:pPr lvl="1"/>
            <a:r>
              <a:rPr lang="en-US" dirty="0"/>
              <a:t>That’s why it is part of the front-end</a:t>
            </a:r>
          </a:p>
          <a:p>
            <a:r>
              <a:rPr lang="en-US" dirty="0"/>
              <a:t>One of the most complicated passes in the whole compiler</a:t>
            </a:r>
          </a:p>
        </p:txBody>
      </p:sp>
      <p:pic>
        <p:nvPicPr>
          <p:cNvPr id="6" name="Content Placeholder 3" descr="File:Inline skate.png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2593" y="216418"/>
            <a:ext cx="1474270" cy="14742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38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LocalizeAllActions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34947"/>
            <a:ext cx="10515600" cy="1077996"/>
          </a:xfrm>
        </p:spPr>
        <p:txBody>
          <a:bodyPr/>
          <a:lstStyle/>
          <a:p>
            <a:r>
              <a:rPr lang="en-US" dirty="0"/>
              <a:t>Create one action clone for each table using it</a:t>
            </a:r>
          </a:p>
          <a:p>
            <a:r>
              <a:rPr lang="en-US" dirty="0"/>
              <a:t>This way actions in different tables can be optimized separately</a:t>
            </a:r>
          </a:p>
        </p:txBody>
      </p:sp>
      <p:pic>
        <p:nvPicPr>
          <p:cNvPr id="6" name="Content Placeholder 3" descr="Clapperboard Movie Cinema Action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988" y="395455"/>
            <a:ext cx="1572127" cy="17031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2351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UniqueParameters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541049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 unique names to action parameters</a:t>
            </a:r>
          </a:p>
          <a:p>
            <a:r>
              <a:rPr lang="en-US" dirty="0"/>
              <a:t>In preparation for parameter removal</a:t>
            </a:r>
          </a:p>
        </p:txBody>
      </p:sp>
      <p:pic>
        <p:nvPicPr>
          <p:cNvPr id="3" name="Picture 2" descr="Being-&lt;strong&gt;Single&lt;/strong&gt; – SeekeRohan – RohanRathore.c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83" y="3025319"/>
            <a:ext cx="2392136" cy="13455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646D23-B932-4F5E-88D9-66AD4A9796FD}"/>
              </a:ext>
            </a:extLst>
          </p:cNvPr>
          <p:cNvSpPr txBox="1">
            <a:spLocks/>
          </p:cNvSpPr>
          <p:nvPr/>
        </p:nvSpPr>
        <p:spPr>
          <a:xfrm>
            <a:off x="688881" y="43820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HierarchicalNames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D5C1EC-39C1-4E06-8B7D-B1928EE0C51E}"/>
              </a:ext>
            </a:extLst>
          </p:cNvPr>
          <p:cNvSpPr txBox="1">
            <a:spLocks/>
          </p:cNvSpPr>
          <p:nvPr/>
        </p:nvSpPr>
        <p:spPr>
          <a:xfrm>
            <a:off x="838200" y="5470676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Gives proper hierarchical names to nested objects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562E6-A12F-4AF6-886D-50296E674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10983" y="4651225"/>
            <a:ext cx="2392136" cy="15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User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Arch definition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8352" y="1841197"/>
            <a:ext cx="1490565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Control-plane API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Architecture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Debugging</a:t>
            </a:r>
          </a:p>
          <a:p>
            <a:pPr algn="ctr"/>
            <a:r>
              <a:rPr lang="en-US" dirty="0"/>
              <a:t>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RemoveActionParameters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>
            <a:normAutofit/>
          </a:bodyPr>
          <a:lstStyle/>
          <a:p>
            <a:r>
              <a:rPr lang="en-US" dirty="0"/>
              <a:t>After this pass actions only have control-plane parameters</a:t>
            </a:r>
          </a:p>
          <a:p>
            <a:r>
              <a:rPr lang="en-US" dirty="0"/>
              <a:t>The parameters are replaced by variables in the enclosing control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697162"/>
            <a:ext cx="10515600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 descr="Original file ‎ (SVG file, nominally 64 × 64 pixels, file size: 216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583" y="500546"/>
            <a:ext cx="1976203" cy="19762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08587C-4FE9-4286-8CFD-4B15F0D42978}"/>
              </a:ext>
            </a:extLst>
          </p:cNvPr>
          <p:cNvSpPr txBox="1">
            <a:spLocks/>
          </p:cNvSpPr>
          <p:nvPr/>
        </p:nvSpPr>
        <p:spPr>
          <a:xfrm>
            <a:off x="913327" y="28679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CheckConstants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B90F3-421F-46CE-B0FA-A38D1294578D}"/>
              </a:ext>
            </a:extLst>
          </p:cNvPr>
          <p:cNvSpPr txBox="1"/>
          <p:nvPr/>
        </p:nvSpPr>
        <p:spPr>
          <a:xfrm>
            <a:off x="838200" y="4175673"/>
            <a:ext cx="108944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Makes sure that some methods that expect constant arguments have constant arguments (e.g., </a:t>
            </a:r>
            <a:r>
              <a:rPr lang="en-US" sz="2800" dirty="0" err="1"/>
              <a:t>push_front</a:t>
            </a:r>
            <a:r>
              <a:rPr lang="en-US" sz="28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Checks that table sizes are constant integers.</a:t>
            </a:r>
          </a:p>
        </p:txBody>
      </p: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384522D2-3000-4873-BFF0-F090929B0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94" y="4768004"/>
            <a:ext cx="27527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642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Compiler Mid-end Passes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 of passes that can be assembled by target compiler writers </a:t>
            </a:r>
            <a:br>
              <a:rPr lang="en-US" dirty="0"/>
            </a:br>
            <a:r>
              <a:rPr lang="en-US" dirty="0"/>
              <a:t>into a custom architecture-specific mid-end</a:t>
            </a:r>
          </a:p>
        </p:txBody>
      </p:sp>
      <p:pic>
        <p:nvPicPr>
          <p:cNvPr id="5" name="Picture 4" descr="Description Route 66 Midpoi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509" y="917199"/>
            <a:ext cx="2284941" cy="17137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6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9C8CB-EC1D-4A0A-908E-6E72DC6B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RemoveMiss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BFA81-C832-422E-92E4-A403CA43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</a:t>
            </a:r>
            <a:r>
              <a:rPr lang="en-US" dirty="0" err="1"/>
              <a:t>table.apply</a:t>
            </a:r>
            <a:r>
              <a:rPr lang="en-US" dirty="0"/>
              <a:t>().miss into !</a:t>
            </a:r>
            <a:r>
              <a:rPr lang="en-US" dirty="0" err="1"/>
              <a:t>table.apply</a:t>
            </a:r>
            <a:r>
              <a:rPr lang="en-US" dirty="0"/>
              <a:t>().hit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E64F4-805E-4556-A1E6-5EC2CE3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122</a:t>
            </a:fld>
            <a:endParaRPr lang="en-US"/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819FEBA4-9E6C-47FF-AE65-4EFD61D3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945" y="1187569"/>
            <a:ext cx="2143125" cy="2143125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085724B-D9B5-4977-ABD2-A5DF2508A54B}"/>
              </a:ext>
            </a:extLst>
          </p:cNvPr>
          <p:cNvSpPr txBox="1">
            <a:spLocks/>
          </p:cNvSpPr>
          <p:nvPr/>
        </p:nvSpPr>
        <p:spPr>
          <a:xfrm>
            <a:off x="838200" y="2827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Mid-end: SimplifyKey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AC6C2B0-2E3F-48A4-AECD-A540571F79D6}"/>
              </a:ext>
            </a:extLst>
          </p:cNvPr>
          <p:cNvSpPr txBox="1">
            <a:spLocks/>
          </p:cNvSpPr>
          <p:nvPr/>
        </p:nvSpPr>
        <p:spPr>
          <a:xfrm>
            <a:off x="954110" y="4201222"/>
            <a:ext cx="10515600" cy="1991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Uses a user-supplied policy to decide whether the expression for computing a table key is too complex</a:t>
            </a:r>
          </a:p>
          <a:p>
            <a:r>
              <a:rPr lang="en-US"/>
              <a:t>The key computation can be turned into additional statements</a:t>
            </a:r>
          </a:p>
          <a:p>
            <a:endParaRPr lang="en-US" dirty="0"/>
          </a:p>
        </p:txBody>
      </p:sp>
      <p:pic>
        <p:nvPicPr>
          <p:cNvPr id="11" name="Picture 10" descr="File:Llave bronce.jpg - Wikipedia, the free encyclopedia">
            <a:extLst>
              <a:ext uri="{FF2B5EF4-FFF2-40B4-BE49-F238E27FC236}">
                <a16:creationId xmlns:a16="http://schemas.microsoft.com/office/drawing/2014/main" id="{5ACA453E-2C31-4AFC-9068-378A9622EB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374" y="4042611"/>
            <a:ext cx="1493827" cy="1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61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EliminateNewType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EliminateTypedef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30020" cy="1603375"/>
          </a:xfrm>
        </p:spPr>
        <p:txBody>
          <a:bodyPr>
            <a:normAutofit/>
          </a:bodyPr>
          <a:lstStyle/>
          <a:p>
            <a:r>
              <a:rPr lang="en-US" dirty="0"/>
              <a:t>Removes types declared with </a:t>
            </a:r>
            <a:r>
              <a:rPr lang="en-US" dirty="0">
                <a:latin typeface="Consolas" panose="020B0609020204030204" pitchFamily="49" charset="0"/>
              </a:rPr>
              <a:t>type X Y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or typedef X Y</a:t>
            </a:r>
          </a:p>
          <a:p>
            <a:r>
              <a:rPr lang="en-US" dirty="0"/>
              <a:t>Replaces Y with X everywhere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EliminateSerEnums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4697162"/>
            <a:ext cx="10795907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enumerations with a backing type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bit&lt;10&gt; E { … }</a:t>
            </a:r>
          </a:p>
          <a:p>
            <a:r>
              <a:rPr lang="en-US" dirty="0"/>
              <a:t>Replaces then with the underlying bit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60B88D-8DE5-428E-94E9-E23F56C6F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96300" y="672627"/>
            <a:ext cx="2857500" cy="1885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DAC96-C6AD-4F84-9B5A-50CEA4E9F56D}"/>
              </a:ext>
            </a:extLst>
          </p:cNvPr>
          <p:cNvSpPr txBox="1"/>
          <p:nvPr/>
        </p:nvSpPr>
        <p:spPr>
          <a:xfrm>
            <a:off x="9182086" y="5433020"/>
            <a:ext cx="484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(ii)</a:t>
            </a:r>
          </a:p>
          <a:p>
            <a:r>
              <a:rPr lang="en-US" dirty="0"/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442161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SimplifySelectCases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99295" cy="1069975"/>
          </a:xfrm>
        </p:spPr>
        <p:txBody>
          <a:bodyPr/>
          <a:lstStyle/>
          <a:p>
            <a:r>
              <a:rPr lang="en-US" dirty="0"/>
              <a:t>If required checks that all select statement labels are constant</a:t>
            </a:r>
          </a:p>
          <a:p>
            <a:r>
              <a:rPr lang="en-US" dirty="0"/>
              <a:t>Removes provably unreachable select labels</a:t>
            </a:r>
          </a:p>
        </p:txBody>
      </p:sp>
      <p:pic>
        <p:nvPicPr>
          <p:cNvPr id="4" name="Picture 3" descr="shiny simple diamond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411" y="1314019"/>
            <a:ext cx="1182632" cy="11826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3248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CompileTimeOperations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785393"/>
            <a:ext cx="10399295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Makes sure that all compile-time only operations have been removed (e.g., division, modulo)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506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838200" y="3116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53293"/>
            <a:ext cx="10515600" cy="3986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Converts exit statements into control-flow</a:t>
            </a:r>
          </a:p>
          <a:p>
            <a:r>
              <a:rPr lang="en-US" dirty="0"/>
              <a:t>Inter-procedural: an exit in an action causes the whole control to terminate</a:t>
            </a:r>
          </a:p>
        </p:txBody>
      </p:sp>
      <p:pic>
        <p:nvPicPr>
          <p:cNvPr id="9" name="Picture 8" descr="Download Small PNG Medium PNG Large PNG SVG Edit Clip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4833" y="691490"/>
            <a:ext cx="1006168" cy="1257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125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DD0D0DD-D0BB-40A7-B187-6960C972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RemoveExits</a:t>
            </a:r>
            <a:endParaRPr lang="en-US" dirty="0"/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AE741158-274F-4AAF-BA0B-B8CFBFE0A1DC}"/>
              </a:ext>
            </a:extLst>
          </p:cNvPr>
          <p:cNvSpPr txBox="1">
            <a:spLocks/>
          </p:cNvSpPr>
          <p:nvPr/>
        </p:nvSpPr>
        <p:spPr>
          <a:xfrm>
            <a:off x="838200" y="3183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OrderArguments</a:t>
            </a:r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58A0A46-877C-469D-B233-BD84D3250494}"/>
              </a:ext>
            </a:extLst>
          </p:cNvPr>
          <p:cNvSpPr txBox="1">
            <a:spLocks/>
          </p:cNvSpPr>
          <p:nvPr/>
        </p:nvSpPr>
        <p:spPr>
          <a:xfrm>
            <a:off x="838200" y="4625257"/>
            <a:ext cx="10515600" cy="1541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Orders calls with named arguments in the order of parameters</a:t>
            </a:r>
          </a:p>
          <a:p>
            <a:r>
              <a:rPr lang="en-US" dirty="0"/>
              <a:t>Can be done only if there are no optional 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3879EC-99F6-4C9B-95EB-E368CBFB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95431" y="2613105"/>
            <a:ext cx="65836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28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&lt;strong&gt;Balloon&lt;/strong&gt; Pink Clipart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82" y="149394"/>
            <a:ext cx="2045033" cy="308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ExpandEmit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308"/>
            <a:ext cx="10515600" cy="1097457"/>
          </a:xfrm>
        </p:spPr>
        <p:txBody>
          <a:bodyPr/>
          <a:lstStyle/>
          <a:p>
            <a:r>
              <a:rPr lang="en-US" dirty="0"/>
              <a:t>Converts calls to </a:t>
            </a:r>
            <a:r>
              <a:rPr lang="en-US" dirty="0" err="1"/>
              <a:t>packet_out.emit</a:t>
            </a:r>
            <a:r>
              <a:rPr lang="en-US" dirty="0"/>
              <a:t> with arguments that are structures and arrays into multiple calls, one for each field/element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5691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ExpandLookahead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666657"/>
            <a:ext cx="10515600" cy="3063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f;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g;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&lt;S&gt;()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&lt;64&gt;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&lt;bit&lt;64&gt;&gt;();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[63,32],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[31,0] };</a:t>
            </a:r>
          </a:p>
        </p:txBody>
      </p:sp>
      <p:pic>
        <p:nvPicPr>
          <p:cNvPr id="7" name="Picture 6" descr="Four-ways anime style little magician. &lt;strong&gt;Eyes&lt;/strong&gt; inspired in those one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78" y="3624330"/>
            <a:ext cx="2308229" cy="141021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89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HandleNoMatch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Handles select expressions that do not have a default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}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}}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verify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reject; }</a:t>
            </a:r>
          </a:p>
          <a:p>
            <a:endParaRPr lang="en-US" dirty="0"/>
          </a:p>
        </p:txBody>
      </p:sp>
      <p:pic>
        <p:nvPicPr>
          <p:cNvPr id="5" name="Picture 4" descr="... &lt;strong&gt;Match&lt;/strong&gt; (&lt;strong&gt;burned&lt;/strong&gt;) by algotruneman - Wooden &lt;strong&gt;match&lt;/strong&gt; not completely &lt;strong&gt;burned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72" y="1027907"/>
            <a:ext cx="4261628" cy="30044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92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2904"/>
          </a:xfrm>
        </p:spPr>
        <p:txBody>
          <a:bodyPr>
            <a:normAutofit fontScale="90000"/>
          </a:bodyPr>
          <a:lstStyle/>
          <a:p>
            <a:r>
              <a:rPr lang="en-US" dirty="0"/>
              <a:t>Mid-End: </a:t>
            </a:r>
            <a:r>
              <a:rPr lang="en-US" dirty="0" err="1"/>
              <a:t>EliminateTuples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CopyStructures</a:t>
            </a:r>
            <a:r>
              <a:rPr lang="en-US" dirty="0"/>
              <a:t>, </a:t>
            </a:r>
            <a:r>
              <a:rPr lang="en-US" dirty="0" err="1"/>
              <a:t>NestedStructs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SimplifyComparisons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7841" y="2370137"/>
            <a:ext cx="10515600" cy="4351338"/>
          </a:xfrm>
        </p:spPr>
        <p:txBody>
          <a:bodyPr/>
          <a:lstStyle/>
          <a:p>
            <a:r>
              <a:rPr lang="en-US" dirty="0"/>
              <a:t>Convert tuple&lt;&gt; types to structures</a:t>
            </a:r>
          </a:p>
          <a:p>
            <a:r>
              <a:rPr lang="en-US" dirty="0"/>
              <a:t>Convert structure assignments and comparisons to operations between the structure fields (including structure initializers)</a:t>
            </a:r>
          </a:p>
          <a:p>
            <a:r>
              <a:rPr lang="en-US" dirty="0"/>
              <a:t>Convert deeply nested structure types to simply-nested structures</a:t>
            </a:r>
          </a:p>
          <a:p>
            <a:pPr lvl="1"/>
            <a:r>
              <a:rPr lang="en-US" dirty="0"/>
              <a:t>But it cannot modify parameters to controls or parsers: these are part of</a:t>
            </a:r>
            <a:br>
              <a:rPr lang="en-US" dirty="0"/>
            </a:br>
            <a:r>
              <a:rPr lang="en-US" dirty="0"/>
              <a:t>the architecture APIs</a:t>
            </a:r>
          </a:p>
          <a:p>
            <a:r>
              <a:rPr lang="en-US" dirty="0"/>
              <a:t>In the end structures can only contain scalars, headers or stacks</a:t>
            </a:r>
          </a:p>
        </p:txBody>
      </p:sp>
      <p:pic>
        <p:nvPicPr>
          <p:cNvPr id="6" name="Content Placeholder 3" descr="The IPKat: Strictly for the birds?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285292"/>
            <a:ext cx="1834641" cy="1540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75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ConvertEnums</a:t>
            </a:r>
            <a:r>
              <a:rPr lang="en-US" dirty="0"/>
              <a:t>, </a:t>
            </a:r>
            <a:r>
              <a:rPr lang="en-US" dirty="0" err="1"/>
              <a:t>FillEnumMaps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Use a user-supplied policy to convert </a:t>
            </a:r>
            <a:r>
              <a:rPr lang="en-US" dirty="0" err="1"/>
              <a:t>enum</a:t>
            </a:r>
            <a:r>
              <a:rPr lang="en-US" dirty="0"/>
              <a:t> types to bit&lt;&gt; types</a:t>
            </a:r>
          </a:p>
          <a:p>
            <a:r>
              <a:rPr lang="en-US" dirty="0"/>
              <a:t>Does not convert </a:t>
            </a:r>
            <a:r>
              <a:rPr lang="en-US" dirty="0" err="1"/>
              <a:t>enums</a:t>
            </a:r>
            <a:r>
              <a:rPr lang="en-US" dirty="0"/>
              <a:t> that are part of the architecture specification</a:t>
            </a:r>
          </a:p>
          <a:p>
            <a:r>
              <a:rPr lang="en-US" dirty="0"/>
              <a:t>Preserve </a:t>
            </a:r>
            <a:r>
              <a:rPr lang="en-US" dirty="0" err="1"/>
              <a:t>enum</a:t>
            </a:r>
            <a:r>
              <a:rPr lang="en-US" dirty="0"/>
              <a:t> to value mapping for backend if necessary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84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LocalCopyPropagation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745288"/>
            <a:ext cx="10515600" cy="1190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some temporary variables</a:t>
            </a:r>
          </a:p>
        </p:txBody>
      </p:sp>
      <p:pic>
        <p:nvPicPr>
          <p:cNvPr id="6" name="Picture 5" descr="Counting Sheep X3 by Annema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2869" y="410844"/>
            <a:ext cx="1567543" cy="12043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/>
              <a:t>Front-end: </a:t>
            </a:r>
          </a:p>
          <a:p>
            <a:pPr lvl="1"/>
            <a:r>
              <a:rPr lang="en-US" dirty="0"/>
              <a:t>Completely architecture-independent</a:t>
            </a:r>
          </a:p>
          <a:p>
            <a:pPr lvl="1"/>
            <a:r>
              <a:rPr lang="en-US" dirty="0"/>
              <a:t>Program validation, type checking</a:t>
            </a:r>
          </a:p>
          <a:p>
            <a:pPr lvl="1"/>
            <a:r>
              <a:rPr lang="en-US" dirty="0"/>
              <a:t>Architecture-independent lowering and optimizations</a:t>
            </a:r>
          </a:p>
          <a:p>
            <a:r>
              <a:rPr lang="en-US" dirty="0"/>
              <a:t>Mid-end: </a:t>
            </a:r>
          </a:p>
          <a:p>
            <a:pPr lvl="1"/>
            <a:r>
              <a:rPr lang="en-US" dirty="0"/>
              <a:t>architecture independent optimizations driven by architecture-dependent policies</a:t>
            </a:r>
          </a:p>
          <a:p>
            <a:pPr lvl="1"/>
            <a:r>
              <a:rPr lang="en-US" dirty="0"/>
              <a:t>Same base IR as front-end</a:t>
            </a:r>
          </a:p>
          <a:p>
            <a:r>
              <a:rPr lang="en-US" dirty="0"/>
              <a:t>Back-end:</a:t>
            </a:r>
          </a:p>
          <a:p>
            <a:pPr lvl="1"/>
            <a:r>
              <a:rPr lang="en-US" dirty="0"/>
              <a:t>Completely target-dependent</a:t>
            </a:r>
          </a:p>
          <a:p>
            <a:pPr lvl="1"/>
            <a:r>
              <a:rPr lang="en-US" dirty="0"/>
              <a:t>Resource allocation, code generation</a:t>
            </a:r>
          </a:p>
          <a:p>
            <a:pPr lvl="1"/>
            <a:r>
              <a:rPr lang="en-US" dirty="0"/>
              <a:t>Can use a custom IR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RemoveSelectBooleans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2309"/>
          </a:xfrm>
        </p:spPr>
        <p:txBody>
          <a:bodyPr/>
          <a:lstStyle/>
          <a:p>
            <a:r>
              <a:rPr lang="en-US" dirty="0"/>
              <a:t>On targets that do not support Boolean values, this pass can be used to convert all Boolean values that appear in select expressions and labels into bit&lt;1&gt; values</a:t>
            </a:r>
          </a:p>
        </p:txBody>
      </p:sp>
      <p:pic>
        <p:nvPicPr>
          <p:cNvPr id="4" name="Picture 3" descr="... 1880/Sketch of George &lt;strong&gt;Boole&lt;/strong&gt; - Wikisource, the free online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10" y="138532"/>
            <a:ext cx="1570637" cy="17787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05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SimplifySelectCases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65961"/>
            <a:ext cx="10515600" cy="1654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there is just one case label, the select statement is eliminated.</a:t>
            </a:r>
          </a:p>
          <a:p>
            <a:r>
              <a:rPr lang="en-US" dirty="0"/>
              <a:t>If a case label appears after the default label, the case is unreachable and therefore eliminated.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07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SimplifySelectList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968"/>
          </a:xfrm>
        </p:spPr>
        <p:txBody>
          <a:bodyPr>
            <a:normAutofit/>
          </a:bodyPr>
          <a:lstStyle/>
          <a:p>
            <a:r>
              <a:rPr lang="en-US" dirty="0">
                <a:cs typeface="Consolas" panose="020B0609020204030204" pitchFamily="49" charset="0"/>
              </a:rPr>
              <a:t>Remove nested types from select expressions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{c, d})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1, {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}): accept;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c, d)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(0, 1,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 }</a:t>
            </a:r>
          </a:p>
          <a:p>
            <a:endParaRPr lang="en-US" dirty="0"/>
          </a:p>
        </p:txBody>
      </p:sp>
      <p:pic>
        <p:nvPicPr>
          <p:cNvPr id="4" name="Picture 3" descr="jueves, 12 de febrero de 20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54062"/>
            <a:ext cx="21336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05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CF18-2EDB-4635-B623-D7D81D1FE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FlattenHeaders</a:t>
            </a:r>
            <a:r>
              <a:rPr lang="en-US" dirty="0"/>
              <a:t>, </a:t>
            </a:r>
            <a:r>
              <a:rPr lang="en-US" dirty="0" err="1"/>
              <a:t>FlattenInterfaceStructs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7F5CE-0115-41B0-95FA-CBF1D601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Converts structs inside headers into lists of fields</a:t>
            </a:r>
          </a:p>
          <a:p>
            <a:r>
              <a:rPr lang="en-US" dirty="0"/>
              <a:t>Converts nested structs that are arguments to controls or parsers into flatter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20CFF-B433-4A15-8343-42422E54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56CC0-10E3-48BD-9305-8D49A132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47" y="3073564"/>
            <a:ext cx="4064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71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68F2-CF51-4A35-8F58-0948E64B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ReplaceSelectRange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6B88-339B-4FF2-9E62-8F51E79DA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Converts a select with a range set expression into a sequence of ternary matches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l-PL" dirty="0"/>
              <a:t>(16w</a:t>
            </a:r>
            <a:r>
              <a:rPr lang="en-US" dirty="0"/>
              <a:t>0</a:t>
            </a:r>
            <a:r>
              <a:rPr lang="pl-PL" dirty="0"/>
              <a:t>x800, 8w0x8 .. 8w0x10, 8w0x6 &amp;&amp;&amp; 8w0x11)</a:t>
            </a:r>
            <a:r>
              <a:rPr lang="en-US" dirty="0"/>
              <a:t>: ipv4;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converted to:</a:t>
            </a:r>
          </a:p>
          <a:p>
            <a:pPr marL="0" indent="0">
              <a:buNone/>
            </a:pPr>
            <a:r>
              <a:rPr lang="pl-PL" dirty="0"/>
              <a:t> </a:t>
            </a:r>
            <a:r>
              <a:rPr lang="en-US" dirty="0"/>
              <a:t>           </a:t>
            </a:r>
            <a:r>
              <a:rPr lang="pl-PL" dirty="0"/>
              <a:t>(16w0x806, 8w0x8 &amp;&amp;&amp; 8w0xf8, 8w0x8 &amp;&amp;&amp; 8w0xf8): ipv4;</a:t>
            </a:r>
          </a:p>
          <a:p>
            <a:pPr marL="0" indent="0">
              <a:buNone/>
            </a:pPr>
            <a:r>
              <a:rPr lang="pl-PL" dirty="0"/>
              <a:t>            (16w0x806, 8w0x8 &amp;&amp;&amp; 8w0xf8, 8w0x10): ipv4;</a:t>
            </a:r>
          </a:p>
          <a:p>
            <a:pPr marL="0" indent="0">
              <a:buNone/>
            </a:pPr>
            <a:r>
              <a:rPr lang="pl-PL" dirty="0"/>
              <a:t>            (16w0x806, 8w0x10 &amp;&amp;&amp; 8w0xfe, 8w0x8 &amp;&amp;&amp; 8w0xf8): ipv4;</a:t>
            </a:r>
          </a:p>
          <a:p>
            <a:pPr marL="0" indent="0">
              <a:buNone/>
            </a:pPr>
            <a:r>
              <a:rPr lang="pl-PL" dirty="0"/>
              <a:t>            (16w0x806, 8w0x10 &amp;&amp;&amp; 8w0xfe, 8w0x10): ipv4;</a:t>
            </a:r>
          </a:p>
          <a:p>
            <a:pPr marL="0" indent="0">
              <a:buNone/>
            </a:pPr>
            <a:r>
              <a:rPr lang="pl-PL" dirty="0"/>
              <a:t>            (16w0x800, 8w0x8 &amp;&amp;&amp; 8w0xf8, 8w0x6 &amp;&amp;&amp; 8w0x11): ipv4;</a:t>
            </a:r>
          </a:p>
          <a:p>
            <a:pPr marL="0" indent="0">
              <a:buNone/>
            </a:pPr>
            <a:r>
              <a:rPr lang="pl-PL" dirty="0"/>
              <a:t>            (16w0x800, 8w0x10, 8w0x6 &amp;&amp;&amp; 8w0x11): parse_ipv4;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73195-0041-4A96-849F-E737EF66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013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Predication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targets that do not support conditionals in actions, it converts if statements in actions into ?: statements</a:t>
            </a:r>
          </a:p>
          <a:p>
            <a:r>
              <a:rPr lang="en-US" dirty="0"/>
              <a:t>May not always be possible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a = f(b);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Is converted to: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e ? f(b) : a;</a:t>
            </a:r>
          </a:p>
          <a:p>
            <a:endParaRPr lang="en-US" dirty="0"/>
          </a:p>
        </p:txBody>
      </p:sp>
      <p:pic>
        <p:nvPicPr>
          <p:cNvPr id="4" name="Picture 3" descr="The Future of ELearning in 2015 | e-Learning Bookmarking Service - 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76" y="3211876"/>
            <a:ext cx="28575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457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807"/>
          </a:xfrm>
        </p:spPr>
        <p:txBody>
          <a:bodyPr/>
          <a:lstStyle/>
          <a:p>
            <a:r>
              <a:rPr lang="en-US" dirty="0"/>
              <a:t>Uses a user-supplied policy to checks that that there </a:t>
            </a:r>
            <a:br>
              <a:rPr lang="en-US" dirty="0"/>
            </a:br>
            <a:r>
              <a:rPr lang="en-US" dirty="0"/>
              <a:t>are no unknown table properties</a:t>
            </a:r>
          </a:p>
        </p:txBody>
      </p:sp>
      <p:pic>
        <p:nvPicPr>
          <p:cNvPr id="7" name="Picture 6" descr="... ’ Freakout, ‘Reformers’ Will Eviscerate Private Property Right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7661" y="952527"/>
            <a:ext cx="1432761" cy="143276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220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ParsersUnroll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4195455"/>
            <a:ext cx="10515600" cy="205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Attempts to remove cycles from parser graph</a:t>
            </a:r>
          </a:p>
          <a:p>
            <a:r>
              <a:rPr lang="en-US" sz="2000" dirty="0"/>
              <a:t>Based on a symbolic evaluation of the P4 program</a:t>
            </a:r>
          </a:p>
          <a:p>
            <a:r>
              <a:rPr lang="en-US" sz="2000" dirty="0"/>
              <a:t>Substitutes the header stacks arguments</a:t>
            </a:r>
          </a:p>
          <a:p>
            <a:r>
              <a:rPr lang="en-US" sz="2000" dirty="0"/>
              <a:t>The algorithm could be found at docs/</a:t>
            </a:r>
            <a:r>
              <a:rPr lang="en-US" sz="2000" dirty="0" err="1"/>
              <a:t>parsersUnroll-readme.md</a:t>
            </a:r>
            <a:endParaRPr lang="en-US" sz="2000" dirty="0"/>
          </a:p>
          <a:p>
            <a:r>
              <a:rPr lang="en-US" sz="2000" dirty="0"/>
              <a:t>In some back-ends triggered by compiler option: --</a:t>
            </a:r>
            <a:r>
              <a:rPr lang="en-US" sz="2000" dirty="0" err="1"/>
              <a:t>loopsUnroll</a:t>
            </a:r>
            <a:endParaRPr lang="en-US" sz="2000" dirty="0"/>
          </a:p>
        </p:txBody>
      </p:sp>
      <p:pic>
        <p:nvPicPr>
          <p:cNvPr id="4" name="Picture 3" descr="File:&lt;strong&gt;Coil&lt;/strong&gt; (&lt;strong&gt;rope&lt;/strong&gt;) (PSF).jp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12" y="3595207"/>
            <a:ext cx="1694688" cy="1901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7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B4C6-B96E-A146-9E27-CB96A993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ParsersUnroll</a:t>
            </a:r>
            <a:br>
              <a:rPr lang="en-US" dirty="0"/>
            </a:br>
            <a:r>
              <a:rPr lang="en-US" dirty="0"/>
              <a:t>Simple example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D67F-5DBE-3943-BD4D-49B982611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57"/>
            <a:ext cx="4278550" cy="40972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…</a:t>
            </a:r>
          </a:p>
          <a:p>
            <a:pPr marL="0" indent="0">
              <a:buNone/>
            </a:pPr>
            <a:r>
              <a:rPr lang="en-GB" sz="1600" dirty="0"/>
              <a:t>struct headers { </a:t>
            </a:r>
          </a:p>
          <a:p>
            <a:pPr marL="0" indent="0">
              <a:buNone/>
            </a:pPr>
            <a:r>
              <a:rPr lang="en-GB" sz="1600" dirty="0"/>
              <a:t>    …,</a:t>
            </a:r>
          </a:p>
          <a:p>
            <a:pPr marL="0" indent="0">
              <a:buNone/>
            </a:pPr>
            <a:r>
              <a:rPr lang="en-GB" sz="1600" dirty="0"/>
              <a:t>    </a:t>
            </a:r>
            <a:r>
              <a:rPr lang="en-GB" sz="1600" dirty="0" err="1"/>
              <a:t>srcRoute_t</a:t>
            </a:r>
            <a:r>
              <a:rPr lang="en-GB" sz="1600" dirty="0"/>
              <a:t>[2]    </a:t>
            </a:r>
            <a:r>
              <a:rPr lang="en-GB" sz="1600" dirty="0" err="1"/>
              <a:t>srcRoutes</a:t>
            </a:r>
            <a:r>
              <a:rPr lang="en-GB" sz="1600" dirty="0"/>
              <a:t>;</a:t>
            </a:r>
          </a:p>
          <a:p>
            <a:pPr marL="0" indent="0">
              <a:buNone/>
            </a:pPr>
            <a:r>
              <a:rPr lang="en-GB" sz="1600" dirty="0"/>
              <a:t>}</a:t>
            </a:r>
          </a:p>
          <a:p>
            <a:pPr marL="0" indent="0">
              <a:buNone/>
            </a:pPr>
            <a:r>
              <a:rPr lang="en-GB" sz="1600" dirty="0"/>
              <a:t>parser </a:t>
            </a:r>
            <a:r>
              <a:rPr lang="en-GB" sz="1600" dirty="0" err="1"/>
              <a:t>MyParser</a:t>
            </a:r>
            <a:r>
              <a:rPr lang="en-GB" sz="1600" dirty="0"/>
              <a:t>(…, out headers </a:t>
            </a:r>
            <a:r>
              <a:rPr lang="en-GB" sz="1600" dirty="0" err="1"/>
              <a:t>hdr</a:t>
            </a:r>
            <a:r>
              <a:rPr lang="en-GB" sz="1600" dirty="0"/>
              <a:t>, …) {</a:t>
            </a:r>
            <a:endParaRPr lang="en-UA" sz="1600" dirty="0"/>
          </a:p>
          <a:p>
            <a:pPr marL="0" indent="0">
              <a:buNone/>
            </a:pPr>
            <a:r>
              <a:rPr lang="en-GB" sz="1600" dirty="0"/>
              <a:t>state </a:t>
            </a:r>
            <a:r>
              <a:rPr lang="en-GB" sz="1600" dirty="0" err="1"/>
              <a:t>parse_srcRouting</a:t>
            </a:r>
            <a:r>
              <a:rPr lang="en-GB" sz="1600" dirty="0"/>
              <a:t> {</a:t>
            </a:r>
          </a:p>
          <a:p>
            <a:pPr marL="0" indent="0">
              <a:buNone/>
            </a:pPr>
            <a:r>
              <a:rPr lang="en-GB" sz="1600" dirty="0"/>
              <a:t>        </a:t>
            </a:r>
            <a:r>
              <a:rPr lang="en-GB" sz="1600" dirty="0" err="1"/>
              <a:t>packet.extract</a:t>
            </a:r>
            <a:r>
              <a:rPr lang="en-GB" sz="1600" dirty="0"/>
              <a:t>(</a:t>
            </a:r>
            <a:r>
              <a:rPr lang="en-GB" sz="1600" dirty="0" err="1"/>
              <a:t>hdr.srcRoutes.next</a:t>
            </a:r>
            <a:r>
              <a:rPr lang="en-GB" sz="1600" dirty="0"/>
              <a:t>);</a:t>
            </a:r>
          </a:p>
          <a:p>
            <a:pPr marL="0" indent="0">
              <a:buNone/>
            </a:pPr>
            <a:r>
              <a:rPr lang="en-GB" sz="1600" dirty="0"/>
              <a:t>        transition select(</a:t>
            </a:r>
            <a:r>
              <a:rPr lang="en-GB" sz="1600" dirty="0" err="1"/>
              <a:t>hdr.srcRoutes.last.bos</a:t>
            </a:r>
            <a:r>
              <a:rPr lang="en-GB" sz="1600" dirty="0"/>
              <a:t>) {</a:t>
            </a:r>
          </a:p>
          <a:p>
            <a:pPr marL="0" indent="0">
              <a:buNone/>
            </a:pPr>
            <a:r>
              <a:rPr lang="en-GB" sz="1600" dirty="0"/>
              <a:t>            …</a:t>
            </a:r>
          </a:p>
          <a:p>
            <a:pPr marL="0" indent="0">
              <a:buNone/>
            </a:pPr>
            <a:r>
              <a:rPr lang="en-GB" sz="1600" dirty="0"/>
              <a:t>            default: </a:t>
            </a:r>
          </a:p>
          <a:p>
            <a:pPr marL="0" indent="0">
              <a:buNone/>
            </a:pPr>
            <a:r>
              <a:rPr lang="en-GB" sz="1600" dirty="0"/>
              <a:t>            </a:t>
            </a:r>
            <a:r>
              <a:rPr lang="en-GB" sz="1600" dirty="0" err="1"/>
              <a:t>parse_srcRouting</a:t>
            </a:r>
            <a:r>
              <a:rPr lang="en-GB" sz="1600" dirty="0"/>
              <a:t>;</a:t>
            </a:r>
          </a:p>
          <a:p>
            <a:pPr marL="0" indent="0">
              <a:buNone/>
            </a:pPr>
            <a:r>
              <a:rPr lang="en-GB" sz="1600" dirty="0"/>
              <a:t>        }</a:t>
            </a:r>
          </a:p>
          <a:p>
            <a:pPr marL="0" indent="0">
              <a:buNone/>
            </a:pPr>
            <a:r>
              <a:rPr lang="en-GB" sz="1600" dirty="0"/>
              <a:t>    }</a:t>
            </a:r>
          </a:p>
          <a:p>
            <a:pPr marL="0" indent="0">
              <a:buNone/>
            </a:pPr>
            <a:r>
              <a:rPr lang="en-GB" sz="1600" dirty="0"/>
              <a:t>}</a:t>
            </a:r>
            <a:endParaRPr lang="en-U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E8CBE-813F-FB4B-9671-EE31C338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36D6B0-9168-8142-B3F3-60AC3215CF95}"/>
              </a:ext>
            </a:extLst>
          </p:cNvPr>
          <p:cNvSpPr txBox="1">
            <a:spLocks/>
          </p:cNvSpPr>
          <p:nvPr/>
        </p:nvSpPr>
        <p:spPr>
          <a:xfrm>
            <a:off x="588724" y="3557393"/>
            <a:ext cx="4498184" cy="27989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A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7A53C5-8ACD-D244-A2EE-207794643A7E}"/>
              </a:ext>
            </a:extLst>
          </p:cNvPr>
          <p:cNvSpPr txBox="1">
            <a:spLocks/>
          </p:cNvSpPr>
          <p:nvPr/>
        </p:nvSpPr>
        <p:spPr>
          <a:xfrm>
            <a:off x="6362667" y="365125"/>
            <a:ext cx="5111174" cy="5872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683FF-DE14-5241-8FC0-EEB9093CEBB1}"/>
              </a:ext>
            </a:extLst>
          </p:cNvPr>
          <p:cNvSpPr txBox="1"/>
          <p:nvPr/>
        </p:nvSpPr>
        <p:spPr>
          <a:xfrm>
            <a:off x="6708899" y="592580"/>
            <a:ext cx="3882153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state </a:t>
            </a:r>
            <a:r>
              <a:rPr lang="en-GB" sz="1600" dirty="0" err="1"/>
              <a:t>parse_srcRouting</a:t>
            </a:r>
            <a:r>
              <a:rPr lang="en-GB" sz="1600" dirty="0"/>
              <a:t> {</a:t>
            </a:r>
          </a:p>
          <a:p>
            <a:r>
              <a:rPr lang="en-GB" sz="1600" dirty="0"/>
              <a:t>        </a:t>
            </a:r>
            <a:r>
              <a:rPr lang="en-GB" sz="1600" dirty="0" err="1"/>
              <a:t>packet.extract</a:t>
            </a:r>
            <a:r>
              <a:rPr lang="en-GB" sz="1600" dirty="0"/>
              <a:t>(</a:t>
            </a:r>
            <a:r>
              <a:rPr lang="en-GB" sz="1600" dirty="0" err="1"/>
              <a:t>hdr.srcRoutes</a:t>
            </a:r>
            <a:r>
              <a:rPr lang="en-GB" sz="1600" dirty="0"/>
              <a:t>[0]);</a:t>
            </a:r>
          </a:p>
          <a:p>
            <a:r>
              <a:rPr lang="en-GB" sz="1600" dirty="0"/>
              <a:t>        transition select(</a:t>
            </a:r>
            <a:r>
              <a:rPr lang="en-GB" sz="1600" dirty="0" err="1"/>
              <a:t>hdr.srcRoutes</a:t>
            </a:r>
            <a:r>
              <a:rPr lang="en-GB" sz="1600" dirty="0"/>
              <a:t>.[0].</a:t>
            </a:r>
            <a:r>
              <a:rPr lang="en-GB" sz="1600" dirty="0" err="1"/>
              <a:t>bos</a:t>
            </a:r>
            <a:r>
              <a:rPr lang="en-GB" sz="1600" dirty="0"/>
              <a:t>) {</a:t>
            </a:r>
          </a:p>
          <a:p>
            <a:r>
              <a:rPr lang="en-GB" sz="1600" dirty="0"/>
              <a:t>            …</a:t>
            </a:r>
          </a:p>
          <a:p>
            <a:r>
              <a:rPr lang="en-GB" sz="1600" dirty="0"/>
              <a:t>            default: </a:t>
            </a:r>
          </a:p>
          <a:p>
            <a:r>
              <a:rPr lang="en-GB" sz="1600" dirty="0"/>
              <a:t>            parse_srcRouting1;</a:t>
            </a:r>
          </a:p>
          <a:p>
            <a:r>
              <a:rPr lang="en-GB" sz="1600" dirty="0"/>
              <a:t>        }</a:t>
            </a:r>
          </a:p>
          <a:p>
            <a:r>
              <a:rPr lang="en-GB" sz="1600" dirty="0"/>
              <a:t>    }</a:t>
            </a:r>
            <a:endParaRPr lang="en-UA" sz="1600" dirty="0"/>
          </a:p>
          <a:p>
            <a:r>
              <a:rPr lang="en-GB" sz="1600" dirty="0"/>
              <a:t>state parse_srcRouting1 {</a:t>
            </a:r>
          </a:p>
          <a:p>
            <a:r>
              <a:rPr lang="en-GB" sz="1600" dirty="0"/>
              <a:t>        </a:t>
            </a:r>
            <a:r>
              <a:rPr lang="en-GB" sz="1600" dirty="0" err="1"/>
              <a:t>packet.extract</a:t>
            </a:r>
            <a:r>
              <a:rPr lang="en-GB" sz="1600" dirty="0"/>
              <a:t>(</a:t>
            </a:r>
            <a:r>
              <a:rPr lang="en-GB" sz="1600" dirty="0" err="1"/>
              <a:t>hdr.srcRoutes</a:t>
            </a:r>
            <a:r>
              <a:rPr lang="en-GB" sz="1600" dirty="0"/>
              <a:t>[1]);</a:t>
            </a:r>
          </a:p>
          <a:p>
            <a:r>
              <a:rPr lang="en-GB" sz="1600" dirty="0"/>
              <a:t>        transition select(</a:t>
            </a:r>
            <a:r>
              <a:rPr lang="en-GB" sz="1600" dirty="0" err="1"/>
              <a:t>hdr.srcRoutes</a:t>
            </a:r>
            <a:r>
              <a:rPr lang="en-GB" sz="1600" dirty="0"/>
              <a:t>.[1].</a:t>
            </a:r>
            <a:r>
              <a:rPr lang="en-GB" sz="1600" dirty="0" err="1"/>
              <a:t>bos</a:t>
            </a:r>
            <a:r>
              <a:rPr lang="en-GB" sz="1600" dirty="0"/>
              <a:t>) {</a:t>
            </a:r>
          </a:p>
          <a:p>
            <a:r>
              <a:rPr lang="en-GB" sz="1600" dirty="0"/>
              <a:t>            …</a:t>
            </a:r>
          </a:p>
          <a:p>
            <a:r>
              <a:rPr lang="en-GB" sz="1600" dirty="0"/>
              <a:t>            default: </a:t>
            </a:r>
          </a:p>
          <a:p>
            <a:r>
              <a:rPr lang="en-GB" sz="1600" dirty="0"/>
              <a:t>            parse_srcRouting2;</a:t>
            </a:r>
          </a:p>
          <a:p>
            <a:r>
              <a:rPr lang="en-GB" sz="1600" dirty="0"/>
              <a:t>        }</a:t>
            </a:r>
          </a:p>
          <a:p>
            <a:r>
              <a:rPr lang="en-GB" sz="1600" dirty="0"/>
              <a:t>    }</a:t>
            </a:r>
            <a:endParaRPr lang="en-UA" sz="1600" dirty="0"/>
          </a:p>
          <a:p>
            <a:r>
              <a:rPr lang="en-GB" sz="1600" dirty="0"/>
              <a:t>state parse_srcRouting2 {</a:t>
            </a:r>
          </a:p>
          <a:p>
            <a:r>
              <a:rPr lang="en-GB" sz="1600" dirty="0"/>
              <a:t>      transition </a:t>
            </a:r>
            <a:r>
              <a:rPr lang="en-GB" sz="1600" dirty="0" err="1"/>
              <a:t>stateOutOfBound</a:t>
            </a:r>
            <a:r>
              <a:rPr lang="en-GB" sz="1600" dirty="0"/>
              <a:t>;</a:t>
            </a:r>
          </a:p>
          <a:p>
            <a:r>
              <a:rPr lang="en-GB" sz="1600" dirty="0"/>
              <a:t>    }</a:t>
            </a:r>
            <a:endParaRPr lang="en-UA" sz="1600" dirty="0"/>
          </a:p>
          <a:p>
            <a:r>
              <a:rPr lang="en-GB" sz="1600" dirty="0"/>
              <a:t>s</a:t>
            </a:r>
            <a:r>
              <a:rPr lang="en-UA" sz="1600" dirty="0"/>
              <a:t>tate </a:t>
            </a:r>
            <a:r>
              <a:rPr lang="en-GB" sz="1600" dirty="0" err="1"/>
              <a:t>stateOutOfBound</a:t>
            </a:r>
            <a:r>
              <a:rPr lang="en-GB" sz="1600" dirty="0"/>
              <a:t> {</a:t>
            </a:r>
          </a:p>
          <a:p>
            <a:r>
              <a:rPr lang="en-GB" sz="1600" dirty="0"/>
              <a:t>     verify(false, </a:t>
            </a:r>
            <a:r>
              <a:rPr lang="en-GB" sz="1600" dirty="0" err="1"/>
              <a:t>error.StackOutOfBounds</a:t>
            </a:r>
            <a:r>
              <a:rPr lang="en-GB" sz="1600" dirty="0"/>
              <a:t>)</a:t>
            </a:r>
          </a:p>
          <a:p>
            <a:r>
              <a:rPr lang="en-GB" sz="1600" dirty="0"/>
              <a:t>  }</a:t>
            </a:r>
          </a:p>
          <a:p>
            <a:endParaRPr lang="en-UA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D82BEAF-9126-6544-A389-25F4AB877680}"/>
              </a:ext>
            </a:extLst>
          </p:cNvPr>
          <p:cNvSpPr/>
          <p:nvPr/>
        </p:nvSpPr>
        <p:spPr>
          <a:xfrm>
            <a:off x="5035054" y="4546948"/>
            <a:ext cx="1409310" cy="501041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310253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SynthesizeActions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6122"/>
          </a:xfrm>
        </p:spPr>
        <p:txBody>
          <a:bodyPr/>
          <a:lstStyle/>
          <a:p>
            <a:r>
              <a:rPr lang="en-US" dirty="0"/>
              <a:t>Convert assignment statements in control blocks into actions and action invocations</a:t>
            </a:r>
          </a:p>
        </p:txBody>
      </p:sp>
      <p:pic>
        <p:nvPicPr>
          <p:cNvPr id="4" name="Picture 3" descr="09/01/2011 - 10/01/2011 | BERITA SATU M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69" y="365125"/>
            <a:ext cx="1922438" cy="13264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17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MoveActionsToTables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78349"/>
            <a:ext cx="10515600" cy="112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 all actions that are invoked directly into private tables that have only a default 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108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RemoveLeftSlices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Removes slice operations [</a:t>
            </a:r>
            <a:r>
              <a:rPr lang="en-US" dirty="0" err="1"/>
              <a:t>m,l</a:t>
            </a:r>
            <a:r>
              <a:rPr lang="en-US" dirty="0"/>
              <a:t>] on the left-hand side of an assignment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m:l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(a &amp; ~mask) | (((cast)e &lt;&lt; l) &amp; mask);</a:t>
            </a:r>
          </a:p>
        </p:txBody>
      </p:sp>
      <p:pic>
        <p:nvPicPr>
          <p:cNvPr id="4" name="Picture 3" descr="Publicado por maeve 1 comment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3" y="2490710"/>
            <a:ext cx="3233738" cy="21456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096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TableHit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architectures can only evaluate </a:t>
            </a:r>
            <a:r>
              <a:rPr lang="en-US" dirty="0" err="1"/>
              <a:t>table.apply</a:t>
            </a:r>
            <a:r>
              <a:rPr lang="en-US" dirty="0"/>
              <a:t>().hit expressions inside conditionals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endParaRPr lang="en-US" dirty="0"/>
          </a:p>
        </p:txBody>
      </p:sp>
      <p:pic>
        <p:nvPicPr>
          <p:cNvPr id="4" name="Picture 3" descr="Raquette (sport) — Wikipé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381" y="3310378"/>
            <a:ext cx="2196053" cy="20496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16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70"/>
            <a:ext cx="10515600" cy="661570"/>
          </a:xfrm>
        </p:spPr>
        <p:txBody>
          <a:bodyPr>
            <a:normAutofit fontScale="90000"/>
          </a:bodyPr>
          <a:lstStyle/>
          <a:p>
            <a:r>
              <a:rPr lang="en-US" dirty="0"/>
              <a:t>Front-end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48641"/>
            <a:ext cx="8229600" cy="5885460"/>
          </a:xfrm>
        </p:spPr>
        <p:txBody>
          <a:bodyPr>
            <a:normAutofit/>
          </a:bodyPr>
          <a:lstStyle/>
          <a:p>
            <a:r>
              <a:rPr lang="en-US" dirty="0"/>
              <a:t>Program parsing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Name resolution</a:t>
            </a:r>
          </a:p>
          <a:p>
            <a:r>
              <a:rPr lang="en-US" dirty="0"/>
              <a:t>Type checking/type inference (</a:t>
            </a:r>
            <a:r>
              <a:rPr lang="en-US" dirty="0" err="1"/>
              <a:t>Hindley</a:t>
            </a:r>
            <a:r>
              <a:rPr lang="en-US" dirty="0"/>
              <a:t>-Milner)</a:t>
            </a:r>
          </a:p>
          <a:p>
            <a:r>
              <a:rPr lang="en-US" dirty="0"/>
              <a:t>Make semantics explicit (e.g. order side-effects)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Inlining</a:t>
            </a:r>
          </a:p>
          <a:p>
            <a:r>
              <a:rPr lang="en-US" dirty="0"/>
              <a:t>Compile-time evaluation &amp; specialization</a:t>
            </a:r>
          </a:p>
          <a:p>
            <a:r>
              <a:rPr lang="en-US" dirty="0"/>
              <a:t>Conversion to P4 source</a:t>
            </a:r>
          </a:p>
          <a:p>
            <a:r>
              <a:rPr lang="en-US" dirty="0"/>
              <a:t>Deparser inference (for P4</a:t>
            </a:r>
            <a:r>
              <a:rPr lang="en-US" baseline="-25000" dirty="0"/>
              <a:t>14</a:t>
            </a:r>
            <a:r>
              <a:rPr lang="en-US" dirty="0"/>
              <a:t> programs)</a:t>
            </a:r>
          </a:p>
          <a:p>
            <a:pPr marL="0" indent="0">
              <a:buNone/>
            </a:pPr>
            <a:r>
              <a:rPr lang="en-US" dirty="0"/>
              <a:t>After the front-end the control-plane API is generated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4754-5014-40C5-A4D5-20C3A1B1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EliminateSwitch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E647-3DC0-4932-BDD6-244DEBC47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Converts switch statements that operate on </a:t>
            </a:r>
            <a:r>
              <a:rPr lang="en-US" dirty="0" err="1"/>
              <a:t>enums</a:t>
            </a:r>
            <a:r>
              <a:rPr lang="en-US" dirty="0"/>
              <a:t> or unions into a switch on table applications and 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CA709-B33F-49FF-8A98-7E378795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54ED0-FCD4-4C08-ACAB-D8E71378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88" y="2921633"/>
            <a:ext cx="3589755" cy="35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eking: French bistro &lt;strong&gt;table&lt;/strong&gt; - Justinsomn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63701"/>
            <a:ext cx="1774138" cy="1853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626"/>
          </a:xfrm>
        </p:spPr>
        <p:txBody>
          <a:bodyPr/>
          <a:lstStyle/>
          <a:p>
            <a:r>
              <a:rPr lang="en-US" dirty="0"/>
              <a:t>Makes sure that all properties that appear in tables are known</a:t>
            </a:r>
            <a:br>
              <a:rPr lang="en-US" dirty="0"/>
            </a:br>
            <a:r>
              <a:rPr lang="en-US" dirty="0"/>
              <a:t>by the current architecture (e.g., implementation)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B63EAE-2EF9-4A37-844D-ACF70D29A4FC}"/>
              </a:ext>
            </a:extLst>
          </p:cNvPr>
          <p:cNvSpPr txBox="1">
            <a:spLocks/>
          </p:cNvSpPr>
          <p:nvPr/>
        </p:nvSpPr>
        <p:spPr>
          <a:xfrm>
            <a:off x="838200" y="2886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SimplifyBitwise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DB645F-1422-47F9-92AC-31AFC680313C}"/>
              </a:ext>
            </a:extLst>
          </p:cNvPr>
          <p:cNvSpPr txBox="1">
            <a:spLocks/>
          </p:cNvSpPr>
          <p:nvPr/>
        </p:nvSpPr>
        <p:spPr>
          <a:xfrm>
            <a:off x="838200" y="4093736"/>
            <a:ext cx="10515600" cy="119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Optimizes some bitwise patterns (e.g. A &amp; C1 | b &amp; C2) with exclusive masks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CFE61-2101-460E-909E-3BED751F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21636" y="4481512"/>
            <a:ext cx="1761275" cy="17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89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FC51-B3E0-412C-BBE5-098D4231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RemoveAssertAssume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BB9E-613C-4D43-A88F-0F238172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040926-20FF-4BD9-B74C-08DAA1A24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not in debug mode completely delete ‘assert’ and ‘assume’ calls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B2B198-CCD8-4284-ADCD-D0FF2BE0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267744"/>
            <a:ext cx="5575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66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48EE-3B9B-43A2-89FB-62D769D4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SingleArgumentSelect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12C97-7ACD-423C-9238-49F30FF59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select(</a:t>
            </a:r>
            <a:r>
              <a:rPr lang="en-US" dirty="0" err="1"/>
              <a:t>a,b</a:t>
            </a:r>
            <a:r>
              <a:rPr lang="en-US" dirty="0"/>
              <a:t>) into select(a ++ b)</a:t>
            </a:r>
          </a:p>
          <a:p>
            <a:r>
              <a:rPr lang="en-US" dirty="0"/>
              <a:t>This does not handle don’t cares properly, though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928EE-84C4-4184-B5E7-74CF95CD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033688-F393-48EC-B256-B020421F615C}"/>
              </a:ext>
            </a:extLst>
          </p:cNvPr>
          <p:cNvSpPr txBox="1">
            <a:spLocks/>
          </p:cNvSpPr>
          <p:nvPr/>
        </p:nvSpPr>
        <p:spPr>
          <a:xfrm>
            <a:off x="838200" y="28774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MidEnd: ComplexComparisons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A583AC-B61E-4113-B02C-6CB0C71F6BAA}"/>
              </a:ext>
            </a:extLst>
          </p:cNvPr>
          <p:cNvSpPr txBox="1">
            <a:spLocks/>
          </p:cNvSpPr>
          <p:nvPr/>
        </p:nvSpPr>
        <p:spPr>
          <a:xfrm>
            <a:off x="946797" y="4373895"/>
            <a:ext cx="10515600" cy="2347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Converts equality comparisons for structs into equality comparisons for all their fields</a:t>
            </a:r>
            <a:endParaRPr lang="en-US" dirty="0"/>
          </a:p>
        </p:txBody>
      </p:sp>
      <p:pic>
        <p:nvPicPr>
          <p:cNvPr id="8" name="Picture 7" descr="A picture containing indoor, fruit, orange&#10;&#10;Description automatically generated">
            <a:extLst>
              <a:ext uri="{FF2B5EF4-FFF2-40B4-BE49-F238E27FC236}">
                <a16:creationId xmlns:a16="http://schemas.microsoft.com/office/drawing/2014/main" id="{310203E7-1C1E-4201-85E0-2F05E9FD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225" y="1953389"/>
            <a:ext cx="3473602" cy="18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77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338"/>
          </a:xfrm>
        </p:spPr>
        <p:txBody>
          <a:bodyPr>
            <a:normAutofit fontScale="90000"/>
          </a:bodyPr>
          <a:lstStyle/>
          <a:p>
            <a:r>
              <a:rPr lang="en-US" dirty="0"/>
              <a:t>Low-level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464"/>
            <a:ext cx="10515600" cy="59195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Front-end and mid-end passes:</a:t>
            </a:r>
          </a:p>
          <a:p>
            <a:pPr lvl="1"/>
            <a:r>
              <a:rPr lang="en-US" dirty="0"/>
              <a:t>eliminate some IR constructs</a:t>
            </a:r>
          </a:p>
          <a:p>
            <a:pPr lvl="1"/>
            <a:r>
              <a:rPr lang="en-US" dirty="0"/>
              <a:t>optimize the IR for a “lower” cost</a:t>
            </a:r>
          </a:p>
          <a:p>
            <a:r>
              <a:rPr lang="en-US" dirty="0"/>
              <a:t>Resulting IR is still convertible to P4, but much simpler</a:t>
            </a:r>
          </a:p>
          <a:p>
            <a:pPr lvl="1"/>
            <a:r>
              <a:rPr lang="en-US" dirty="0"/>
              <a:t>After front-end:</a:t>
            </a:r>
          </a:p>
          <a:p>
            <a:pPr lvl="2"/>
            <a:r>
              <a:rPr lang="en-US" dirty="0"/>
              <a:t>Each declaration has a unique name</a:t>
            </a:r>
          </a:p>
          <a:p>
            <a:pPr lvl="2"/>
            <a:r>
              <a:rPr lang="en-US" dirty="0"/>
              <a:t>Each statement has a single “side-effect” (but can write to multiple left-values)</a:t>
            </a:r>
          </a:p>
          <a:p>
            <a:pPr lvl="2"/>
            <a:r>
              <a:rPr lang="en-US" dirty="0"/>
              <a:t>All calls can be implemented with copy-in/out or call by reference (no aliasing between arguments)</a:t>
            </a:r>
          </a:p>
          <a:p>
            <a:pPr lvl="2"/>
            <a:r>
              <a:rPr lang="en-US" dirty="0"/>
              <a:t>Variables have no initializers</a:t>
            </a:r>
          </a:p>
          <a:p>
            <a:pPr lvl="2"/>
            <a:r>
              <a:rPr lang="en-US" dirty="0"/>
              <a:t>All variable declarations are at the top-level scope</a:t>
            </a:r>
          </a:p>
          <a:p>
            <a:pPr lvl="2"/>
            <a:r>
              <a:rPr lang="en-US" dirty="0"/>
              <a:t>No type variables exist</a:t>
            </a:r>
          </a:p>
          <a:p>
            <a:pPr lvl="2"/>
            <a:r>
              <a:rPr lang="en-US" dirty="0"/>
              <a:t>All integer constants have a known width</a:t>
            </a:r>
          </a:p>
          <a:p>
            <a:pPr lvl="2"/>
            <a:r>
              <a:rPr lang="en-US" dirty="0"/>
              <a:t>No constant declarations exist</a:t>
            </a:r>
          </a:p>
          <a:p>
            <a:pPr lvl="2"/>
            <a:r>
              <a:rPr lang="en-US" dirty="0"/>
              <a:t>No unused declarations, no unused assignments, no unreachable parser states</a:t>
            </a:r>
          </a:p>
          <a:p>
            <a:pPr lvl="2"/>
            <a:r>
              <a:rPr lang="en-US" dirty="0"/>
              <a:t>No divisions, modulo</a:t>
            </a:r>
          </a:p>
          <a:p>
            <a:pPr lvl="2"/>
            <a:r>
              <a:rPr lang="en-US" dirty="0"/>
              <a:t>No nested block statements; no empty statements</a:t>
            </a:r>
          </a:p>
          <a:p>
            <a:pPr lvl="1"/>
            <a:r>
              <a:rPr lang="en-US" dirty="0"/>
              <a:t>After mid-end (optional, depending on target):</a:t>
            </a:r>
          </a:p>
          <a:p>
            <a:pPr lvl="2"/>
            <a:r>
              <a:rPr lang="en-US" dirty="0"/>
              <a:t>Each action is used in only one table</a:t>
            </a:r>
          </a:p>
          <a:p>
            <a:pPr lvl="2"/>
            <a:r>
              <a:rPr lang="en-US" dirty="0"/>
              <a:t>No return and exit statements</a:t>
            </a:r>
          </a:p>
          <a:p>
            <a:pPr lvl="2"/>
            <a:r>
              <a:rPr lang="en-US" dirty="0"/>
              <a:t>No function, control and parser invocations – all are </a:t>
            </a:r>
            <a:r>
              <a:rPr lang="en-US" dirty="0" err="1"/>
              <a:t>inlined</a:t>
            </a:r>
            <a:endParaRPr lang="en-US" dirty="0"/>
          </a:p>
          <a:p>
            <a:pPr lvl="2"/>
            <a:r>
              <a:rPr lang="en-US" dirty="0"/>
              <a:t>No parser cycles – all are unrolled</a:t>
            </a:r>
          </a:p>
          <a:p>
            <a:pPr lvl="2"/>
            <a:r>
              <a:rPr lang="en-US" dirty="0"/>
              <a:t>No actions called from other actions</a:t>
            </a:r>
          </a:p>
          <a:p>
            <a:pPr lvl="2"/>
            <a:r>
              <a:rPr lang="en-US" dirty="0"/>
              <a:t>Actions have only control-plane parameters</a:t>
            </a:r>
          </a:p>
          <a:p>
            <a:pPr lvl="2"/>
            <a:r>
              <a:rPr lang="en-US" dirty="0"/>
              <a:t>No nested </a:t>
            </a:r>
            <a:r>
              <a:rPr lang="en-US" dirty="0" err="1"/>
              <a:t>struct</a:t>
            </a:r>
            <a:r>
              <a:rPr lang="en-US" dirty="0"/>
              <a:t> types, no </a:t>
            </a:r>
            <a:r>
              <a:rPr lang="en-US" dirty="0" err="1"/>
              <a:t>enum</a:t>
            </a:r>
            <a:r>
              <a:rPr lang="en-US" dirty="0"/>
              <a:t> types, no tuple types</a:t>
            </a:r>
          </a:p>
          <a:p>
            <a:pPr lvl="2"/>
            <a:r>
              <a:rPr lang="en-US" dirty="0"/>
              <a:t>All code in actions; all actions in tables</a:t>
            </a:r>
          </a:p>
        </p:txBody>
      </p:sp>
      <p:pic>
        <p:nvPicPr>
          <p:cNvPr id="4" name="Picture 3" descr="Hace tiempo había publicado algo por el estilo algo extenso . Con ...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167" y1="51042" x2="59167" y2="51042"/>
                        <a14:backgroundMark x1="48958" y1="45208" x2="48958" y2="45208"/>
                        <a14:backgroundMark x1="64375" y1="46458" x2="64375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831" y="519363"/>
            <a:ext cx="1247274" cy="12472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390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back-ends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p4test: back-end used for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p4c-ebpf: P4 =&gt; C compiler; C can be compiled to EBPF using BCC or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p4c-bm-ss: P4 =&gt; JSON compiler; JSON can be loaded by the BMv2 behavioral simulator </a:t>
            </a:r>
            <a:r>
              <a:rPr lang="en-US" dirty="0" err="1"/>
              <a:t>simple_switch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Fake back-end</a:t>
            </a:r>
          </a:p>
          <a:p>
            <a:r>
              <a:rPr lang="en-US" dirty="0"/>
              <a:t>Used for testing the P4 front-ends and mid-ends</a:t>
            </a:r>
          </a:p>
          <a:p>
            <a:r>
              <a:rPr lang="en-US" dirty="0"/>
              <a:t>Contains a significant sample mid-end</a:t>
            </a:r>
          </a:p>
          <a:p>
            <a:r>
              <a:rPr lang="en-US" dirty="0"/>
              <a:t>Compile files and dump P4 representations</a:t>
            </a:r>
          </a:p>
          <a:p>
            <a:pPr lvl="1"/>
            <a:r>
              <a:rPr lang="en-US" dirty="0"/>
              <a:t>Works for both P4</a:t>
            </a:r>
            <a:r>
              <a:rPr lang="en-US" baseline="-25000" dirty="0"/>
              <a:t>14</a:t>
            </a:r>
            <a:r>
              <a:rPr lang="en-US" dirty="0"/>
              <a:t> and P4</a:t>
            </a:r>
            <a:r>
              <a:rPr lang="en-US" baseline="-25000" dirty="0"/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dirty="0"/>
              <a:t>Testing the compiler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97042" y="686085"/>
            <a:ext cx="11417969" cy="6118904"/>
          </a:xfrm>
        </p:spPr>
        <p:txBody>
          <a:bodyPr>
            <a:normAutofit/>
          </a:bodyPr>
          <a:lstStyle/>
          <a:p>
            <a:r>
              <a:rPr lang="en-US" dirty="0"/>
              <a:t>Dump program at various points and compare with reference</a:t>
            </a:r>
          </a:p>
          <a:p>
            <a:r>
              <a:rPr lang="en-US" dirty="0"/>
              <a:t>Compare expected compiler error messages (on incorrect programs)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Recompile P4 generated by compiler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v1model.p4 programs using BMv2 on packet traces and compare to expected 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ebpf_model.p4 programs using C in user-space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25843" y="17806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646151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814011" y="2150011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5396163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7176837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1401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8453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5602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697704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73842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54913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875513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59" name="TextBox 58"/>
          <p:cNvSpPr txBox="1"/>
          <p:nvPr/>
        </p:nvSpPr>
        <p:spPr>
          <a:xfrm rot="16200000">
            <a:off x="5427028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7210376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1" name="Right Arrow 60"/>
          <p:cNvSpPr/>
          <p:nvPr/>
        </p:nvSpPr>
        <p:spPr>
          <a:xfrm>
            <a:off x="8681580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729300" y="2768347"/>
            <a:ext cx="19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098218" y="2432169"/>
            <a:ext cx="32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985507" y="1801096"/>
            <a:ext cx="7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stderr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789934" y="2768347"/>
            <a:ext cx="939366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95863" y="1780679"/>
            <a:ext cx="5618747" cy="36094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767696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11828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2" name="Right Arrow 71"/>
          <p:cNvSpPr/>
          <p:nvPr/>
        </p:nvSpPr>
        <p:spPr>
          <a:xfrm>
            <a:off x="2332136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393950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4" name="Right Arrow 73"/>
          <p:cNvSpPr/>
          <p:nvPr/>
        </p:nvSpPr>
        <p:spPr>
          <a:xfrm>
            <a:off x="4814258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4117223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222535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79750" y="474430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423882" y="477111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9" name="Right Arrow 78"/>
          <p:cNvSpPr/>
          <p:nvPr/>
        </p:nvSpPr>
        <p:spPr>
          <a:xfrm>
            <a:off x="3844190" y="477949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629277" y="477949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64969" y="47711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82" name="Right Arrow 81"/>
          <p:cNvSpPr/>
          <p:nvPr/>
        </p:nvSpPr>
        <p:spPr>
          <a:xfrm rot="5400000">
            <a:off x="6118961" y="5162901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305452" y="5557431"/>
            <a:ext cx="1828385" cy="6488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BMv2 simulator</a:t>
            </a:r>
          </a:p>
        </p:txBody>
      </p:sp>
      <p:sp>
        <p:nvSpPr>
          <p:cNvPr id="84" name="Right Arrow 83"/>
          <p:cNvSpPr/>
          <p:nvPr/>
        </p:nvSpPr>
        <p:spPr>
          <a:xfrm>
            <a:off x="4877132" y="56991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7290016" y="56991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551834" y="5685246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trace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545083" y="5685246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trace</a:t>
            </a:r>
          </a:p>
        </p:txBody>
      </p:sp>
      <p:sp>
        <p:nvSpPr>
          <p:cNvPr id="88" name="TextBox 87"/>
          <p:cNvSpPr txBox="1"/>
          <p:nvPr/>
        </p:nvSpPr>
        <p:spPr>
          <a:xfrm rot="16200000">
            <a:off x="8060961" y="53450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45083" y="4707929"/>
            <a:ext cx="13318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expected</a:t>
            </a:r>
            <a:br>
              <a:rPr lang="en-US" dirty="0"/>
            </a:br>
            <a:r>
              <a:rPr lang="en-US" dirty="0"/>
              <a:t>packet trace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42AF81-9595-BA4F-9729-1599F122AA2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595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</a:t>
            </a:r>
            <a:r>
              <a:rPr lang="en-US" dirty="0"/>
              <a:t>: runs all tests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recheck</a:t>
            </a:r>
            <a:r>
              <a:rPr lang="en-US" dirty="0"/>
              <a:t>: runs all tests that have failed last time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check-bmv2</a:t>
            </a:r>
            <a:r>
              <a:rPr lang="en-US" dirty="0"/>
              <a:t>: run all bmv2 tests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check-&lt;pattern&gt;</a:t>
            </a:r>
            <a:r>
              <a:rPr lang="en-US" dirty="0"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run tests that match this pattern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cpplint</a:t>
            </a:r>
            <a:r>
              <a:rPr lang="en-US" dirty="0"/>
              <a:t>: runs the code style checker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 PTEST_REPLACE=1:</a:t>
            </a:r>
            <a:r>
              <a:rPr lang="en-US" dirty="0">
                <a:cs typeface="Consolas" panose="020B0609020204030204" pitchFamily="49" charset="0"/>
              </a:rPr>
              <a:t> runs tests and replaces all reference outputs. </a:t>
            </a:r>
            <a:r>
              <a:rPr lang="en-US" dirty="0">
                <a:solidFill>
                  <a:srgbClr val="FF0000"/>
                </a:solidFill>
                <a:cs typeface="Consolas" panose="020B0609020204030204" pitchFamily="49" charset="0"/>
              </a:rPr>
              <a:t>Use with great care</a:t>
            </a:r>
            <a:r>
              <a:rPr lang="en-US" dirty="0">
                <a:cs typeface="Consolas" panose="020B0609020204030204" pitchFamily="49" charset="0"/>
              </a:rPr>
              <a:t>, only if you have confirmed that the new reference outputs are all correct. See next slide about replacing individual reference outputs.</a:t>
            </a:r>
          </a:p>
        </p:txBody>
      </p:sp>
      <p:pic>
        <p:nvPicPr>
          <p:cNvPr id="4" name="Picture 3" descr="Multiple Choice &lt;strong&gt;Test&lt;/strong&gt; items: require &lt;strong&gt;test&lt;/strong&gt; takers to select an answer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3" y="606012"/>
            <a:ext cx="1885950" cy="17822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538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failed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^FAIL: test-suite.log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FAIL: 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–v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./tmpgI8qqh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–f</a:t>
            </a: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6942" y="2548369"/>
            <a:ext cx="25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test in verbose 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6942" y="2918268"/>
            <a:ext cx="253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test temporary files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4910" y="378007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Overwrite test reference outputs</a:t>
            </a:r>
          </a:p>
        </p:txBody>
      </p:sp>
      <p:pic>
        <p:nvPicPr>
          <p:cNvPr id="11" name="Picture 10" descr="My Biggest Participation #Fails (We All Make Mistakes) - MyA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009" y="538780"/>
            <a:ext cx="1220339" cy="11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147"/>
          </a:xfrm>
        </p:spPr>
        <p:txBody>
          <a:bodyPr/>
          <a:lstStyle/>
          <a:p>
            <a:r>
              <a:rPr lang="en-US" dirty="0"/>
              <a:t>Mid-end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74208"/>
          </a:xfrm>
        </p:spPr>
        <p:txBody>
          <a:bodyPr>
            <a:normAutofit/>
          </a:bodyPr>
          <a:lstStyle/>
          <a:p>
            <a:r>
              <a:rPr lang="en-US" dirty="0"/>
              <a:t>Mid-end is different for each target</a:t>
            </a:r>
          </a:p>
          <a:p>
            <a:r>
              <a:rPr lang="en-US" dirty="0"/>
              <a:t>Assembled from a library of existing passes</a:t>
            </a:r>
          </a:p>
          <a:p>
            <a:pPr lvl="1"/>
            <a:r>
              <a:rPr lang="en-US" dirty="0"/>
              <a:t>Optimizations</a:t>
            </a:r>
          </a:p>
          <a:p>
            <a:pPr lvl="1"/>
            <a:r>
              <a:rPr lang="en-US" dirty="0"/>
              <a:t>Create actions / tables from statements and actions</a:t>
            </a:r>
          </a:p>
          <a:p>
            <a:pPr lvl="1"/>
            <a:r>
              <a:rPr lang="en-US" dirty="0"/>
              <a:t>Eliminate tuple and </a:t>
            </a:r>
            <a:r>
              <a:rPr lang="en-US" dirty="0" err="1"/>
              <a:t>enum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Predicate code (convert ifs to ?:)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that fail in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5169" y="1825625"/>
            <a:ext cx="115382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Rerun test to save temporary files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/p4_16_samples/mytest-bmv2.p4.test –v 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Executing  ./p4c-bm2-ss -o 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Exit code  0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Check for  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/p4_14_samples/bridge1.stf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cd 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dirty="0">
                <a:cs typeface="Consolas" panose="020B0609020204030204" pitchFamily="49" charset="0"/>
              </a:rPr>
              <a:t>Rerun the </a:t>
            </a:r>
            <a:r>
              <a:rPr lang="en-US" altLang="en-US" sz="1800" dirty="0" err="1">
                <a:cs typeface="Consolas" panose="020B0609020204030204" pitchFamily="49" charset="0"/>
              </a:rPr>
              <a:t>simple_switch</a:t>
            </a:r>
            <a:r>
              <a:rPr lang="en-US" altLang="en-US" sz="1800" dirty="0">
                <a:cs typeface="Consolas" panose="020B0609020204030204" pitchFamily="49" charset="0"/>
              </a:rPr>
              <a:t> simulator manually using the bmv2stf.py script: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../../backends/bmv2/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bmv2stf.py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–v ../bmv2/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\   ../../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/p4_16_samples/mytest-bmv2.stf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Content Placeholder 4" descr="CRVD Curved Display 42” Extra-Extra ancho | MadBoxpc.com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9804"/>
            <a:ext cx="2849479" cy="18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393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BMv2 back-end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p4c-bm2-ss</a:t>
            </a:r>
          </a:p>
          <a:p>
            <a:r>
              <a:rPr lang="en-US" dirty="0"/>
              <a:t>Target is the software switch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simple_switch</a:t>
            </a:r>
            <a:br>
              <a:rPr lang="en-US" dirty="0"/>
            </a:br>
            <a:r>
              <a:rPr lang="en-US" dirty="0"/>
              <a:t>implemented using BMv2 (Behavioral Model version 2)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https://github.com/p4lang/behavioral-model</a:t>
            </a:r>
            <a:endParaRPr lang="en-US" dirty="0"/>
          </a:p>
          <a:p>
            <a:r>
              <a:rPr lang="en-US" dirty="0"/>
              <a:t>Handles most P4</a:t>
            </a:r>
            <a:r>
              <a:rPr lang="en-US" baseline="-25000" dirty="0"/>
              <a:t>14</a:t>
            </a:r>
            <a:r>
              <a:rPr lang="en-US" dirty="0"/>
              <a:t> programs</a:t>
            </a:r>
          </a:p>
          <a:p>
            <a:pPr lvl="1"/>
            <a:r>
              <a:rPr lang="en-US" dirty="0"/>
              <a:t>Converts program to a P4</a:t>
            </a:r>
            <a:r>
              <a:rPr lang="en-US" baseline="-25000" dirty="0"/>
              <a:t>16</a:t>
            </a:r>
            <a:r>
              <a:rPr lang="en-US" dirty="0"/>
              <a:t> representation</a:t>
            </a:r>
          </a:p>
          <a:p>
            <a:pPr lvl="1"/>
            <a:r>
              <a:rPr lang="en-US" dirty="0"/>
              <a:t>Uses the v1model.p4 architecture</a:t>
            </a:r>
          </a:p>
          <a:p>
            <a:r>
              <a:rPr lang="en-US" dirty="0"/>
              <a:t>Can handle simple P4</a:t>
            </a:r>
            <a:r>
              <a:rPr lang="en-US" baseline="-25000" dirty="0"/>
              <a:t>16</a:t>
            </a:r>
            <a:r>
              <a:rPr lang="en-US" dirty="0"/>
              <a:t> programs written for the v1model.p4 architecture</a:t>
            </a:r>
          </a:p>
          <a:p>
            <a:r>
              <a:rPr lang="en-US" dirty="0"/>
              <a:t>Emits </a:t>
            </a:r>
            <a:r>
              <a:rPr lang="en-US" dirty="0" err="1"/>
              <a:t>json</a:t>
            </a:r>
            <a:r>
              <a:rPr lang="en-US" dirty="0"/>
              <a:t> that can be consumed by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to P4</a:t>
            </a:r>
            <a:r>
              <a:rPr lang="en-US" baseline="-25000" dirty="0"/>
              <a:t>16</a:t>
            </a:r>
            <a:r>
              <a:rPr lang="en-US" dirty="0"/>
              <a:t> conversion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429" y="3527765"/>
            <a:ext cx="3080657" cy="2231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P4</a:t>
            </a:r>
            <a:r>
              <a:rPr lang="en-US" sz="2800" baseline="-25000" dirty="0">
                <a:solidFill>
                  <a:schemeClr val="tx1"/>
                </a:solidFill>
              </a:rPr>
              <a:t>14</a:t>
            </a:r>
            <a:r>
              <a:rPr lang="en-US" sz="2800" dirty="0">
                <a:solidFill>
                  <a:schemeClr val="tx1"/>
                </a:solidFill>
              </a:rPr>
              <a:t> to P4</a:t>
            </a:r>
            <a:r>
              <a:rPr lang="en-US" sz="2800" baseline="-25000" dirty="0">
                <a:solidFill>
                  <a:schemeClr val="tx1"/>
                </a:solidFill>
              </a:rPr>
              <a:t>16</a:t>
            </a:r>
            <a:r>
              <a:rPr lang="en-US" sz="2800" dirty="0">
                <a:solidFill>
                  <a:schemeClr val="tx1"/>
                </a:solidFill>
              </a:rPr>
              <a:t> converter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15143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r>
              <a:rPr lang="en-US" baseline="-25000" dirty="0">
                <a:solidFill>
                  <a:schemeClr val="tx1"/>
                </a:solidFill>
              </a:rPr>
              <a:t>14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00457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r>
              <a:rPr lang="en-US" i="0" baseline="-25000" dirty="0">
                <a:solidFill>
                  <a:schemeClr val="tx1"/>
                </a:solidFill>
              </a:rPr>
              <a:t>16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401" y="4442164"/>
            <a:ext cx="664028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00456" y="1136309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core.p4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00456" y="2547030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v1model.p4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945085" y="4442164"/>
            <a:ext cx="2155371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9692822" y="3456101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9692822" y="2045380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94471" y="351987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#include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94471" y="207830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#include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4429" y="3104147"/>
            <a:ext cx="306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 the standard front-end.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562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BMv2</a:t>
            </a:r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p4c-bm2-ss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program +</a:t>
            </a:r>
          </a:p>
          <a:p>
            <a:r>
              <a:rPr lang="en-US" dirty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</a:t>
            </a:r>
            <a:br>
              <a:rPr lang="en-US" dirty="0"/>
            </a:br>
            <a:r>
              <a:rPr lang="en-US" dirty="0"/>
              <a:t>(BMv2</a:t>
            </a:r>
            <a:br>
              <a:rPr lang="en-US" dirty="0"/>
            </a:br>
            <a:r>
              <a:rPr lang="en-US" dirty="0"/>
              <a:t>data-plane simulator)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p.json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simple_switch_CLI</a:t>
            </a:r>
            <a:endParaRPr lang="en-US" dirty="0"/>
          </a:p>
          <a:p>
            <a:pPr algn="ctr"/>
            <a:r>
              <a:rPr lang="en-US" dirty="0"/>
              <a:t>(control-plane)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 (Thrift)</a:t>
            </a:r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Packets 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Packets out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table management </a:t>
            </a:r>
            <a:br>
              <a:rPr lang="en-US"/>
            </a:br>
            <a:r>
              <a:rPr lang="en-US"/>
              <a:t>commands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BMv2 back-end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p4c-bm2-ss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program +</a:t>
            </a:r>
          </a:p>
          <a:p>
            <a:r>
              <a:rPr lang="en-US" dirty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</a:t>
            </a:r>
            <a:br>
              <a:rPr lang="en-US" dirty="0"/>
            </a:br>
            <a:r>
              <a:rPr lang="en-US" dirty="0"/>
              <a:t>(BMv2</a:t>
            </a:r>
            <a:br>
              <a:rPr lang="en-US" dirty="0"/>
            </a:br>
            <a:r>
              <a:rPr lang="en-US" dirty="0"/>
              <a:t>data-plane simulator)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p.json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simple_switch_CLI</a:t>
            </a:r>
            <a:endParaRPr lang="en-US" dirty="0"/>
          </a:p>
          <a:p>
            <a:pPr algn="ctr"/>
            <a:r>
              <a:rPr lang="en-US" dirty="0"/>
              <a:t>(control-plane)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 (Thrift)</a:t>
            </a:r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table management </a:t>
            </a:r>
            <a:br>
              <a:rPr lang="en-US"/>
            </a:br>
            <a:r>
              <a:rPr lang="en-US"/>
              <a:t>commands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run-bmv2-test.py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open-loop testing only (no control messages received </a:t>
            </a:r>
            <a:r>
              <a:rPr lang="en-US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316"/>
            <a:ext cx="10515600" cy="777017"/>
          </a:xfrm>
        </p:spPr>
        <p:txBody>
          <a:bodyPr/>
          <a:lstStyle/>
          <a:p>
            <a:r>
              <a:rPr lang="en-US" dirty="0"/>
              <a:t>Simple test framework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port:2)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ex1 100 extra$0.h:0x25** act1(val:0x25)</a:t>
            </a: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test compare()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expect 2 00000101 ******** **** 7f 66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packet 0 00000101 00000202 0303 55 66 7777 88 00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expect 3 00000202 ******** **** 07 66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packet 2 00000202 00000303 0404 55 66 7777 88 00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 comment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Sent packets</a:t>
            </a: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Packet contents in hex (prefix of contents for received packets)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8868" y="1477046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143671" y="1811949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Table key field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Key value</a:t>
            </a:r>
            <a:br>
              <a:rPr lang="en-US"/>
            </a:br>
            <a:r>
              <a:rPr lang="en-US"/>
              <a:t>(</a:t>
            </a:r>
            <a:r>
              <a:rPr lang="en-US" dirty="0"/>
              <a:t>hex, bin or </a:t>
            </a:r>
            <a:r>
              <a:rPr lang="en-US" dirty="0" err="1"/>
              <a:t>oct</a:t>
            </a:r>
            <a:r>
              <a:rPr lang="en-US" dirty="0"/>
              <a:t>)</a:t>
            </a:r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Action name</a:t>
            </a: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Action data</a:t>
            </a:r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don’t care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155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268E7E-6988-40EC-A43D-678233253396}"/>
              </a:ext>
            </a:extLst>
          </p:cNvPr>
          <p:cNvSpPr/>
          <p:nvPr/>
        </p:nvSpPr>
        <p:spPr>
          <a:xfrm>
            <a:off x="1674432" y="1060637"/>
            <a:ext cx="909811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Priority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E41EB2-78C7-4650-8988-45A466E6EA8A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2084317" y="1395540"/>
            <a:ext cx="45021" cy="8069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switch.p4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largest public P4 program: see </a:t>
            </a:r>
            <a:r>
              <a:rPr lang="en-US" dirty="0">
                <a:hlinkClick r:id="rId2"/>
              </a:rPr>
              <a:t>https://github.com/p4lang/switch</a:t>
            </a:r>
            <a:endParaRPr lang="en-US" dirty="0"/>
          </a:p>
          <a:p>
            <a:r>
              <a:rPr lang="en-US" dirty="0"/>
              <a:t>Lots of available tests (PTF tests)</a:t>
            </a:r>
          </a:p>
          <a:p>
            <a:r>
              <a:rPr lang="en-US" dirty="0"/>
              <a:t>You use the new P4 compiler to generate a JSON file</a:t>
            </a:r>
          </a:p>
          <a:p>
            <a:r>
              <a:rPr lang="en-US" dirty="0"/>
              <a:t>You use the old P4 compiler to generate the control-plane APIs from the JSON</a:t>
            </a:r>
          </a:p>
          <a:p>
            <a:r>
              <a:rPr lang="en-US" dirty="0"/>
              <a:t>Modify the switch/p4-build/bmv2/</a:t>
            </a:r>
            <a:r>
              <a:rPr lang="en-US" dirty="0" err="1"/>
              <a:t>Makefile.am</a:t>
            </a:r>
            <a:r>
              <a:rPr lang="en-US" dirty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--p4-14 $(P4_PATH)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)/$(P4_NAME) --p4-prefix $(P4_PREFIX) $(P4C_BM_FLAGS)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</a:t>
            </a:r>
          </a:p>
          <a:p>
            <a:r>
              <a:rPr lang="en-US" dirty="0"/>
              <a:t>Make P4CNEW point to p4c-bm2-ss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 Back-end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/>
              <a:t>Compiles programs written for ebpf_model.p4</a:t>
            </a:r>
          </a:p>
          <a:p>
            <a:r>
              <a:rPr lang="en-US" dirty="0"/>
              <a:t>Converts IR to a restricted subset of C, which can be further compiled using LLVM to </a:t>
            </a:r>
            <a:r>
              <a:rPr lang="en-US" dirty="0" err="1"/>
              <a:t>eBPF</a:t>
            </a:r>
            <a:endParaRPr lang="en-US" dirty="0"/>
          </a:p>
          <a:p>
            <a:r>
              <a:rPr lang="en-US" dirty="0"/>
              <a:t>Can be used to program the Linux kernel</a:t>
            </a:r>
          </a:p>
          <a:p>
            <a:r>
              <a:rPr lang="en-US" dirty="0"/>
              <a:t>Currently restricted to writing packet filters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</a:t>
            </a:r>
            <a:r>
              <a:rPr lang="en-US" dirty="0" err="1"/>
              <a:t>eBPF</a:t>
            </a:r>
            <a:r>
              <a:rPr lang="en-US" dirty="0"/>
              <a:t> back-end in user-space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p4c-ebpf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37699" y="3820055"/>
            <a:ext cx="2214513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compilable</a:t>
            </a:r>
            <a:r>
              <a:rPr lang="en-US" dirty="0"/>
              <a:t> to </a:t>
            </a:r>
            <a:r>
              <a:rPr lang="en-US" dirty="0" err="1"/>
              <a:t>eBPF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/>
          <p:cNvCxnSpPr>
            <a:cxnSpLocks/>
            <a:stCxn id="5" idx="3"/>
            <a:endCxn id="10" idx="1"/>
          </p:cNvCxnSpPr>
          <p:nvPr/>
        </p:nvCxnSpPr>
        <p:spPr>
          <a:xfrm>
            <a:off x="4976166" y="4138465"/>
            <a:ext cx="2361533" cy="23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37700" y="2620594"/>
            <a:ext cx="2214514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</a:p>
          <a:p>
            <a:pPr algn="ctr"/>
            <a:r>
              <a:rPr lang="en-US" dirty="0"/>
              <a:t>(table management )</a:t>
            </a:r>
          </a:p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run-ebpf-test.py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26" idx="3"/>
            <a:endCxn id="13" idx="0"/>
          </p:cNvCxnSpPr>
          <p:nvPr/>
        </p:nvCxnSpPr>
        <p:spPr>
          <a:xfrm>
            <a:off x="4976166" y="2146702"/>
            <a:ext cx="3468791" cy="4738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1804" y="5249664"/>
            <a:ext cx="1172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in.pcap</a:t>
            </a:r>
            <a:endParaRPr lang="en-US" dirty="0"/>
          </a:p>
        </p:txBody>
      </p:sp>
      <p:cxnSp>
        <p:nvCxnSpPr>
          <p:cNvPr id="35" name="Elbow Connector 34"/>
          <p:cNvCxnSpPr>
            <a:cxnSpLocks/>
            <a:stCxn id="26" idx="3"/>
            <a:endCxn id="34" idx="1"/>
          </p:cNvCxnSpPr>
          <p:nvPr/>
        </p:nvCxnSpPr>
        <p:spPr>
          <a:xfrm>
            <a:off x="4976166" y="2146702"/>
            <a:ext cx="1035638" cy="328762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out.pcap</a:t>
            </a:r>
            <a:endParaRPr lang="en-US" dirty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open-loop testing only (no control messages received </a:t>
            </a:r>
            <a:r>
              <a:rPr lang="en-US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158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710B87-7B34-4928-B068-6F994C0D661D}"/>
              </a:ext>
            </a:extLst>
          </p:cNvPr>
          <p:cNvSpPr txBox="1"/>
          <p:nvPr/>
        </p:nvSpPr>
        <p:spPr>
          <a:xfrm>
            <a:off x="935516" y="3815299"/>
            <a:ext cx="1766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P4 program for </a:t>
            </a:r>
            <a:r>
              <a:rPr lang="en-US" dirty="0" err="1"/>
              <a:t>ebpf_model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EB735E-10E3-4E5E-9666-C4EE2B2C90AE}"/>
              </a:ext>
            </a:extLst>
          </p:cNvPr>
          <p:cNvCxnSpPr>
            <a:cxnSpLocks/>
            <a:stCxn id="57" idx="3"/>
            <a:endCxn id="5" idx="1"/>
          </p:cNvCxnSpPr>
          <p:nvPr/>
        </p:nvCxnSpPr>
        <p:spPr>
          <a:xfrm>
            <a:off x="2702471" y="4138465"/>
            <a:ext cx="749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863D0B-FD89-4648-BC56-7D91FF86FF90}"/>
              </a:ext>
            </a:extLst>
          </p:cNvPr>
          <p:cNvSpPr/>
          <p:nvPr/>
        </p:nvSpPr>
        <p:spPr>
          <a:xfrm>
            <a:off x="7688021" y="4547327"/>
            <a:ext cx="1516698" cy="1129153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runtime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645727-6329-4E97-9E24-E1E38C0C0864}"/>
              </a:ext>
            </a:extLst>
          </p:cNvPr>
          <p:cNvSpPr/>
          <p:nvPr/>
        </p:nvSpPr>
        <p:spPr>
          <a:xfrm>
            <a:off x="7249887" y="2506436"/>
            <a:ext cx="2361382" cy="3259009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B13E2F-5861-4EC2-9AD4-E0B05D9D62E7}"/>
              </a:ext>
            </a:extLst>
          </p:cNvPr>
          <p:cNvSpPr txBox="1"/>
          <p:nvPr/>
        </p:nvSpPr>
        <p:spPr>
          <a:xfrm>
            <a:off x="8880115" y="2191845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linked</a:t>
            </a:r>
          </a:p>
        </p:txBody>
      </p:sp>
    </p:spTree>
    <p:extLst>
      <p:ext uri="{BB962C8B-B14F-4D97-AF65-F5344CB8AC3E}">
        <p14:creationId xmlns:p14="http://schemas.microsoft.com/office/powerpoint/2010/main" val="30453728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</a:t>
            </a:r>
            <a:r>
              <a:rPr lang="en-US" dirty="0" err="1"/>
              <a:t>eBPF</a:t>
            </a:r>
            <a:r>
              <a:rPr lang="en-US" dirty="0"/>
              <a:t> back-end in kernel 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p4c-ebpf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274" y="5250014"/>
            <a:ext cx="1303784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</a:p>
        </p:txBody>
      </p:sp>
      <p:cxnSp>
        <p:nvCxnSpPr>
          <p:cNvPr id="12" name="Straight Arrow Connector 11"/>
          <p:cNvCxnSpPr>
            <a:cxnSpLocks/>
            <a:stCxn id="5" idx="3"/>
            <a:endCxn id="10" idx="1"/>
          </p:cNvCxnSpPr>
          <p:nvPr/>
        </p:nvCxnSpPr>
        <p:spPr>
          <a:xfrm flipH="1">
            <a:off x="3562274" y="4138465"/>
            <a:ext cx="1413892" cy="1432337"/>
          </a:xfrm>
          <a:prstGeom prst="bentConnector5">
            <a:avLst>
              <a:gd name="adj1" fmla="val -16168"/>
              <a:gd name="adj2" fmla="val 57607"/>
              <a:gd name="adj3" fmla="val 1161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37700" y="2620594"/>
            <a:ext cx="2214514" cy="791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management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7189251" y="3859559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3873710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run-ebpf-test.py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26" idx="3"/>
            <a:endCxn id="13" idx="0"/>
          </p:cNvCxnSpPr>
          <p:nvPr/>
        </p:nvCxnSpPr>
        <p:spPr>
          <a:xfrm>
            <a:off x="4976166" y="2146702"/>
            <a:ext cx="3468791" cy="4738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1804" y="3845408"/>
            <a:ext cx="1172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in.pcap</a:t>
            </a:r>
            <a:endParaRPr lang="en-US" dirty="0"/>
          </a:p>
        </p:txBody>
      </p:sp>
      <p:cxnSp>
        <p:nvCxnSpPr>
          <p:cNvPr id="35" name="Elbow Connector 34"/>
          <p:cNvCxnSpPr>
            <a:cxnSpLocks/>
            <a:stCxn id="26" idx="3"/>
            <a:endCxn id="34" idx="1"/>
          </p:cNvCxnSpPr>
          <p:nvPr/>
        </p:nvCxnSpPr>
        <p:spPr>
          <a:xfrm>
            <a:off x="4976166" y="2146702"/>
            <a:ext cx="1035638" cy="188337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4575241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3870138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out.pcap</a:t>
            </a:r>
            <a:endParaRPr lang="en-US" dirty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2751705"/>
          </a:xfrm>
          <a:prstGeom prst="bentConnector3">
            <a:avLst>
              <a:gd name="adj1" fmla="val 1732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3870138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4361189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2446818"/>
          </a:xfrm>
          <a:prstGeom prst="bentConnector4">
            <a:avLst>
              <a:gd name="adj1" fmla="val -3509"/>
              <a:gd name="adj2" fmla="val 10934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159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710B87-7B34-4928-B068-6F994C0D661D}"/>
              </a:ext>
            </a:extLst>
          </p:cNvPr>
          <p:cNvSpPr txBox="1"/>
          <p:nvPr/>
        </p:nvSpPr>
        <p:spPr>
          <a:xfrm>
            <a:off x="935516" y="3815299"/>
            <a:ext cx="1766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P4 program for </a:t>
            </a:r>
            <a:r>
              <a:rPr lang="en-US" dirty="0" err="1"/>
              <a:t>ebpf_model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EB735E-10E3-4E5E-9666-C4EE2B2C90AE}"/>
              </a:ext>
            </a:extLst>
          </p:cNvPr>
          <p:cNvCxnSpPr>
            <a:cxnSpLocks/>
            <a:stCxn id="57" idx="3"/>
            <a:endCxn id="5" idx="1"/>
          </p:cNvCxnSpPr>
          <p:nvPr/>
        </p:nvCxnSpPr>
        <p:spPr>
          <a:xfrm>
            <a:off x="2702471" y="4138465"/>
            <a:ext cx="749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863D0B-FD89-4648-BC56-7D91FF86FF90}"/>
              </a:ext>
            </a:extLst>
          </p:cNvPr>
          <p:cNvSpPr/>
          <p:nvPr/>
        </p:nvSpPr>
        <p:spPr>
          <a:xfrm>
            <a:off x="7688021" y="3815299"/>
            <a:ext cx="1516698" cy="456925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runtime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B13E2F-5861-4EC2-9AD4-E0B05D9D62E7}"/>
              </a:ext>
            </a:extLst>
          </p:cNvPr>
          <p:cNvSpPr txBox="1"/>
          <p:nvPr/>
        </p:nvSpPr>
        <p:spPr>
          <a:xfrm>
            <a:off x="8880115" y="2191845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linked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CE3DD6-B0CA-43A4-97BA-8D18B67595EC}"/>
              </a:ext>
            </a:extLst>
          </p:cNvPr>
          <p:cNvSpPr/>
          <p:nvPr/>
        </p:nvSpPr>
        <p:spPr>
          <a:xfrm>
            <a:off x="5534117" y="5269257"/>
            <a:ext cx="680132" cy="614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llvm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9E719C-C4A4-47F7-8424-0929D56AB4E1}"/>
              </a:ext>
            </a:extLst>
          </p:cNvPr>
          <p:cNvSpPr/>
          <p:nvPr/>
        </p:nvSpPr>
        <p:spPr>
          <a:xfrm>
            <a:off x="7793065" y="5747835"/>
            <a:ext cx="1303784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eBPF</a:t>
            </a:r>
            <a:r>
              <a:rPr lang="en-US" dirty="0"/>
              <a:t> Program</a:t>
            </a:r>
          </a:p>
        </p:txBody>
      </p:sp>
      <p:cxnSp>
        <p:nvCxnSpPr>
          <p:cNvPr id="39" name="Straight Arrow Connector 11">
            <a:extLst>
              <a:ext uri="{FF2B5EF4-FFF2-40B4-BE49-F238E27FC236}">
                <a16:creationId xmlns:a16="http://schemas.microsoft.com/office/drawing/2014/main" id="{AD606DBC-8B32-4516-A2FC-E63E6756F52D}"/>
              </a:ext>
            </a:extLst>
          </p:cNvPr>
          <p:cNvCxnSpPr>
            <a:cxnSpLocks/>
            <a:stCxn id="10" idx="3"/>
            <a:endCxn id="37" idx="1"/>
          </p:cNvCxnSpPr>
          <p:nvPr/>
        </p:nvCxnSpPr>
        <p:spPr>
          <a:xfrm>
            <a:off x="4866058" y="5570802"/>
            <a:ext cx="668059" cy="553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1">
            <a:extLst>
              <a:ext uri="{FF2B5EF4-FFF2-40B4-BE49-F238E27FC236}">
                <a16:creationId xmlns:a16="http://schemas.microsoft.com/office/drawing/2014/main" id="{1BDE6510-8D07-489B-A688-8B079035AC2C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6214249" y="5576341"/>
            <a:ext cx="1578816" cy="49228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CD41605-7A93-4934-BF79-12FF19915F73}"/>
              </a:ext>
            </a:extLst>
          </p:cNvPr>
          <p:cNvSpPr/>
          <p:nvPr/>
        </p:nvSpPr>
        <p:spPr>
          <a:xfrm>
            <a:off x="7249887" y="5293768"/>
            <a:ext cx="2361382" cy="149891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D0ED8C-2364-4FE5-A937-4A19409FB6A8}"/>
              </a:ext>
            </a:extLst>
          </p:cNvPr>
          <p:cNvSpPr txBox="1"/>
          <p:nvPr/>
        </p:nvSpPr>
        <p:spPr>
          <a:xfrm>
            <a:off x="8877037" y="6370777"/>
            <a:ext cx="75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66070D-EAEE-4A89-A3FD-F1E945866F64}"/>
              </a:ext>
            </a:extLst>
          </p:cNvPr>
          <p:cNvSpPr/>
          <p:nvPr/>
        </p:nvSpPr>
        <p:spPr>
          <a:xfrm>
            <a:off x="7496869" y="5207691"/>
            <a:ext cx="626596" cy="2080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veth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022636-A066-4DFB-A09E-2E1BBD0B4830}"/>
              </a:ext>
            </a:extLst>
          </p:cNvPr>
          <p:cNvSpPr/>
          <p:nvPr/>
        </p:nvSpPr>
        <p:spPr>
          <a:xfrm>
            <a:off x="8779489" y="5218100"/>
            <a:ext cx="626596" cy="2080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veth</a:t>
            </a:r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70715B5-D374-4E95-BE46-A7DBECB4FEBD}"/>
              </a:ext>
            </a:extLst>
          </p:cNvPr>
          <p:cNvSpPr/>
          <p:nvPr/>
        </p:nvSpPr>
        <p:spPr>
          <a:xfrm rot="5400000">
            <a:off x="7431592" y="4599151"/>
            <a:ext cx="92654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7B5F191-C5C8-4BF8-AB45-8B9D9FC83E10}"/>
              </a:ext>
            </a:extLst>
          </p:cNvPr>
          <p:cNvSpPr/>
          <p:nvPr/>
        </p:nvSpPr>
        <p:spPr>
          <a:xfrm rot="16200000">
            <a:off x="8488309" y="4599152"/>
            <a:ext cx="92654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6C429A-C628-44E7-92C1-B3698B951DE1}"/>
              </a:ext>
            </a:extLst>
          </p:cNvPr>
          <p:cNvSpPr/>
          <p:nvPr/>
        </p:nvSpPr>
        <p:spPr>
          <a:xfrm rot="5400000">
            <a:off x="7810461" y="5430443"/>
            <a:ext cx="298231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61BD52D-88CE-4747-AE52-CB7C2B1B732D}"/>
              </a:ext>
            </a:extLst>
          </p:cNvPr>
          <p:cNvSpPr/>
          <p:nvPr/>
        </p:nvSpPr>
        <p:spPr>
          <a:xfrm rot="16200000">
            <a:off x="8735132" y="5436535"/>
            <a:ext cx="298232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58C91A-4333-4416-AAEA-18DD4B59A167}"/>
              </a:ext>
            </a:extLst>
          </p:cNvPr>
          <p:cNvSpPr/>
          <p:nvPr/>
        </p:nvSpPr>
        <p:spPr>
          <a:xfrm rot="5400000">
            <a:off x="8252566" y="3474107"/>
            <a:ext cx="391856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E0E63F8-70F9-413C-B96F-D1EFD85C4A47}"/>
              </a:ext>
            </a:extLst>
          </p:cNvPr>
          <p:cNvSpPr/>
          <p:nvPr/>
        </p:nvSpPr>
        <p:spPr>
          <a:xfrm rot="5400000">
            <a:off x="7718464" y="4859158"/>
            <a:ext cx="145298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402706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Target-specific</a:t>
            </a:r>
          </a:p>
          <a:p>
            <a:r>
              <a:rPr lang="en-US" dirty="0"/>
              <a:t>Can backtrack, even back into mid-end</a:t>
            </a:r>
            <a:br>
              <a:rPr lang="en-US" dirty="0"/>
            </a:br>
            <a:r>
              <a:rPr lang="en-US" dirty="0"/>
              <a:t>(allows early passes to remake bad decisions)</a:t>
            </a:r>
          </a:p>
          <a:p>
            <a:r>
              <a:rPr lang="en-US" dirty="0"/>
              <a:t>Lower code further to remove idioms not supported by target</a:t>
            </a:r>
          </a:p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Table allocation and placement</a:t>
            </a:r>
          </a:p>
          <a:p>
            <a:pPr lvl="1"/>
            <a:r>
              <a:rPr lang="en-US" dirty="0"/>
              <a:t>Register allocation</a:t>
            </a:r>
          </a:p>
          <a:p>
            <a:pPr lvl="1"/>
            <a:r>
              <a:rPr lang="en-US" dirty="0"/>
              <a:t>Parser timing and control</a:t>
            </a:r>
          </a:p>
          <a:p>
            <a:pPr lvl="1"/>
            <a:r>
              <a:rPr lang="en-US" dirty="0"/>
              <a:t>Allocate “extern” resources</a:t>
            </a:r>
          </a:p>
          <a:p>
            <a:r>
              <a:rPr lang="en-US" dirty="0"/>
              <a:t>Target specific optimizations</a:t>
            </a:r>
          </a:p>
          <a:p>
            <a:r>
              <a:rPr lang="en-US" dirty="0"/>
              <a:t>Code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/>
              <a:t>Common infrastructure for all compiler passes</a:t>
            </a:r>
          </a:p>
          <a:p>
            <a:pPr lvl="1"/>
            <a:r>
              <a:rPr lang="en-US" dirty="0"/>
              <a:t>Same IR and visitor base classes</a:t>
            </a:r>
          </a:p>
          <a:p>
            <a:pPr lvl="1"/>
            <a:r>
              <a:rPr lang="en-US" dirty="0"/>
              <a:t>Common utilities (error reporting, collections, strings, etc.)</a:t>
            </a:r>
          </a:p>
          <a:p>
            <a:r>
              <a:rPr lang="en-US" dirty="0"/>
              <a:t>C++11, using garbage-collection (-</a:t>
            </a:r>
            <a:r>
              <a:rPr lang="en-US" dirty="0" err="1"/>
              <a:t>lgc</a:t>
            </a:r>
            <a:r>
              <a:rPr lang="en-US" dirty="0"/>
              <a:t>)</a:t>
            </a:r>
          </a:p>
          <a:p>
            <a:r>
              <a:rPr lang="en-US" dirty="0"/>
              <a:t>Clean separation between front-end, mid-end and back-end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mid+back-ends</a:t>
            </a:r>
            <a:r>
              <a:rPr lang="en-US" dirty="0"/>
              <a:t> can be added easily</a:t>
            </a:r>
          </a:p>
          <a:p>
            <a:r>
              <a:rPr lang="en-US" dirty="0"/>
              <a:t>IR can be extended (front-end and back-end may have different IRs)</a:t>
            </a:r>
          </a:p>
          <a:p>
            <a:r>
              <a:rPr lang="en-US" dirty="0"/>
              <a:t>IR can be serialized to/from JSON</a:t>
            </a:r>
          </a:p>
          <a:p>
            <a:r>
              <a:rPr lang="en-US" dirty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B2B276D-BE6F-4733-A58F-574581C420A0}"/>
              </a:ext>
            </a:extLst>
          </p:cNvPr>
          <p:cNvSpPr/>
          <p:nvPr/>
        </p:nvSpPr>
        <p:spPr>
          <a:xfrm>
            <a:off x="882033" y="2226365"/>
            <a:ext cx="2937394" cy="280457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Syntactic sugar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BE8D2-9AEE-457E-BB7E-DF00D4D6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Language Layered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F083EA-EEB1-43EB-A98A-7199BC18D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42844" y="71916"/>
            <a:ext cx="2294918" cy="2504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BF044-4355-4F89-8902-A6A70CB3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21547B-49DB-4564-9496-690314E13DE3}"/>
              </a:ext>
            </a:extLst>
          </p:cNvPr>
          <p:cNvSpPr/>
          <p:nvPr/>
        </p:nvSpPr>
        <p:spPr>
          <a:xfrm>
            <a:off x="1608402" y="2919890"/>
            <a:ext cx="1484656" cy="14175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language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E2B816-20D2-4905-B8D7-F3A241331514}"/>
              </a:ext>
            </a:extLst>
          </p:cNvPr>
          <p:cNvSpPr/>
          <p:nvPr/>
        </p:nvSpPr>
        <p:spPr>
          <a:xfrm>
            <a:off x="4055166" y="3191331"/>
            <a:ext cx="1510748" cy="874643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Front-end/</a:t>
            </a:r>
            <a:br>
              <a:rPr lang="en-US" dirty="0"/>
            </a:br>
            <a:r>
              <a:rPr lang="en-US" dirty="0"/>
              <a:t>mid-end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0B39DA-226E-4DB0-A871-582A2A893365}"/>
              </a:ext>
            </a:extLst>
          </p:cNvPr>
          <p:cNvSpPr/>
          <p:nvPr/>
        </p:nvSpPr>
        <p:spPr>
          <a:xfrm>
            <a:off x="5801653" y="2919890"/>
            <a:ext cx="1484656" cy="14175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language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FF8A02-4273-4128-B05D-E1A69B47045F}"/>
              </a:ext>
            </a:extLst>
          </p:cNvPr>
          <p:cNvSpPr/>
          <p:nvPr/>
        </p:nvSpPr>
        <p:spPr>
          <a:xfrm>
            <a:off x="7522048" y="3191331"/>
            <a:ext cx="1510748" cy="874643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BA2D17D-8662-4220-AD07-197463DAE887}"/>
              </a:ext>
            </a:extLst>
          </p:cNvPr>
          <p:cNvSpPr/>
          <p:nvPr/>
        </p:nvSpPr>
        <p:spPr>
          <a:xfrm>
            <a:off x="9305523" y="3017818"/>
            <a:ext cx="2072794" cy="1285253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A8BD4-1A51-40EE-807E-5F87838AD87A}"/>
              </a:ext>
            </a:extLst>
          </p:cNvPr>
          <p:cNvSpPr txBox="1"/>
          <p:nvPr/>
        </p:nvSpPr>
        <p:spPr>
          <a:xfrm>
            <a:off x="270344" y="5139947"/>
            <a:ext cx="115666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Many language constructs are eliminated entirely in the front-end/mid-end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Syntactic sugar constructs are thus </a:t>
            </a:r>
            <a:r>
              <a:rPr lang="en-US" sz="2800"/>
              <a:t>automatically supported by all back-ends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747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/>
              <a:t>Additional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/>
              <a:t>All documentation is in the source tree</a:t>
            </a:r>
          </a:p>
          <a:p>
            <a:r>
              <a:rPr lang="en-US" dirty="0"/>
              <a:t>Source files are commented with </a:t>
            </a:r>
            <a:r>
              <a:rPr lang="en-US" dirty="0" err="1"/>
              <a:t>doxygen</a:t>
            </a:r>
            <a:endParaRPr lang="en-US" dirty="0"/>
          </a:p>
          <a:p>
            <a:r>
              <a:rPr lang="en-US" dirty="0"/>
              <a:t>Root of the documentation is in the docs/ folder of the source tree</a:t>
            </a:r>
          </a:p>
          <a:p>
            <a:r>
              <a:rPr lang="en-US" dirty="0"/>
              <a:t>Provides links to other documentation files</a:t>
            </a:r>
          </a:p>
          <a:p>
            <a:r>
              <a:rPr lang="en-US" dirty="0"/>
              <a:t>Each back-end can have additional documentation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compiler for P4</a:t>
            </a:r>
            <a:r>
              <a:rPr lang="en-US" baseline="-25000" dirty="0"/>
              <a:t>16</a:t>
            </a:r>
          </a:p>
          <a:p>
            <a:r>
              <a:rPr lang="en-US" dirty="0"/>
              <a:t>P4 = a language for programmable networks; see </a:t>
            </a:r>
            <a:r>
              <a:rPr lang="en-US" dirty="0">
                <a:hlinkClick r:id="rId2"/>
              </a:rPr>
              <a:t>http://p4.org</a:t>
            </a:r>
            <a:endParaRPr lang="en-US" dirty="0"/>
          </a:p>
          <a:p>
            <a:r>
              <a:rPr lang="en-US" dirty="0"/>
              <a:t>Compiles both P4</a:t>
            </a:r>
            <a:r>
              <a:rPr lang="en-US" baseline="-25000" dirty="0"/>
              <a:t>14</a:t>
            </a:r>
            <a:r>
              <a:rPr lang="en-US" dirty="0"/>
              <a:t> (i.e., P4 v1.0 and P4 v1.1) and P4</a:t>
            </a:r>
            <a:r>
              <a:rPr lang="en-US" baseline="-25000" dirty="0"/>
              <a:t>16</a:t>
            </a:r>
            <a:r>
              <a:rPr lang="en-US" dirty="0"/>
              <a:t> programs</a:t>
            </a:r>
          </a:p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specification: </a:t>
            </a:r>
            <a:r>
              <a:rPr lang="en-US" dirty="0">
                <a:hlinkClick r:id="rId3"/>
              </a:rPr>
              <a:t>https://github.com/p4lang/p4-spec/tree/master/p4-16/spec</a:t>
            </a:r>
            <a:endParaRPr lang="en-US" dirty="0"/>
          </a:p>
          <a:p>
            <a:r>
              <a:rPr lang="en-US" dirty="0"/>
              <a:t>Apache 2 license, open-source, reference implementation</a:t>
            </a:r>
          </a:p>
          <a:p>
            <a:r>
              <a:rPr lang="en-US" dirty="0">
                <a:hlinkClick r:id="rId4" action="ppaction://hlinkfile"/>
              </a:rPr>
              <a:t>http//github.com/p4lang/p4c</a:t>
            </a:r>
            <a:endParaRPr lang="en-US" dirty="0"/>
          </a:p>
        </p:txBody>
      </p:sp>
      <p:pic>
        <p:nvPicPr>
          <p:cNvPr id="4" name="Picture 3" descr="File:&lt;strong&gt;New&lt;/strong&gt; icon shiny badge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44" y="266843"/>
            <a:ext cx="2630905" cy="26309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5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Organization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106097"/>
            <a:ext cx="10515600" cy="866990"/>
          </a:xfrm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76" y="1247614"/>
            <a:ext cx="8231769" cy="49293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/>
              <a:t>Required software is described in README.md</a:t>
            </a:r>
          </a:p>
          <a:p>
            <a:pPr lvl="1"/>
            <a:r>
              <a:rPr lang="en-US" dirty="0"/>
              <a:t>Need a U*X system (Linux or 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build: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check –j4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/>
              <a:t>Build 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IR definition 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-generator</a:t>
            </a:r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ir.</a:t>
            </a:r>
            <a:r>
              <a:rPr lang="en-US" dirty="0"/>
              <a:t>*</a:t>
            </a:r>
          </a:p>
          <a:p>
            <a:pPr algn="ctr"/>
            <a:r>
              <a:rPr lang="en-US" dirty="0"/>
              <a:t>visitor.*</a:t>
            </a:r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 and visitor </a:t>
            </a:r>
            <a:br>
              <a:rPr lang="en-US" dirty="0"/>
            </a:br>
            <a:r>
              <a:rPr lang="en-US" dirty="0"/>
              <a:t>C++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backend.</a:t>
            </a:r>
            <a:br>
              <a:rPr lang="en-US" dirty="0"/>
            </a:br>
            <a:r>
              <a:rPr lang="en-US" dirty="0" err="1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c++</a:t>
            </a:r>
            <a:r>
              <a:rPr lang="en-US" dirty="0"/>
              <a:t> compiler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  <a:p>
            <a:pPr algn="ctr"/>
            <a:r>
              <a:rPr lang="en-US" dirty="0"/>
              <a:t>code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876286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  <a:p>
            <a:pPr algn="ctr"/>
            <a:r>
              <a:rPr lang="en-US" dirty="0"/>
              <a:t>code</a:t>
            </a:r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8462074" y="2634988"/>
            <a:ext cx="778495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compiler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libp4c</a:t>
            </a:r>
            <a:br>
              <a:rPr lang="en-US" dirty="0"/>
            </a:br>
            <a:r>
              <a:rPr lang="en-US" dirty="0" err="1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-generator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c++</a:t>
            </a:r>
            <a:r>
              <a:rPr lang="en-US" dirty="0"/>
              <a:t> compiler</a:t>
            </a:r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v1lexer.ll, </a:t>
            </a:r>
            <a:br>
              <a:rPr lang="en-US" dirty="0"/>
            </a:br>
            <a:r>
              <a:rPr lang="en-US" dirty="0"/>
              <a:t>v1parser.ypp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flex</a:t>
            </a:r>
            <a:br>
              <a:rPr lang="en-US"/>
            </a:br>
            <a:r>
              <a:rPr lang="en-US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p4lexer.ll, </a:t>
            </a:r>
            <a:br>
              <a:rPr lang="en-US" dirty="0"/>
            </a:br>
            <a:r>
              <a:rPr lang="en-US" dirty="0"/>
              <a:t>p4parser.ypp</a:t>
            </a:r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237502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midend</a:t>
            </a:r>
            <a:endParaRPr lang="en-US" dirty="0"/>
          </a:p>
          <a:p>
            <a:pPr algn="ctr"/>
            <a:r>
              <a:rPr lang="en-US" dirty="0"/>
              <a:t>code</a:t>
            </a:r>
          </a:p>
        </p:txBody>
      </p:sp>
      <p:cxnSp>
        <p:nvCxnSpPr>
          <p:cNvPr id="40" name="Straight Arrow Connector 39"/>
          <p:cNvCxnSpPr>
            <a:stCxn id="38" idx="2"/>
            <a:endCxn id="33" idx="0"/>
          </p:cNvCxnSpPr>
          <p:nvPr/>
        </p:nvCxnSpPr>
        <p:spPr>
          <a:xfrm flipH="1">
            <a:off x="9240569" y="2634988"/>
            <a:ext cx="582721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P4</a:t>
            </a:r>
            <a:r>
              <a:rPr lang="en-US" sz="2400" baseline="-25000" dirty="0"/>
              <a:t>16</a:t>
            </a:r>
          </a:p>
          <a:p>
            <a:pPr algn="ctr"/>
            <a:r>
              <a:rPr lang="en-US" sz="2400" dirty="0"/>
              <a:t>parser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P4</a:t>
            </a:r>
            <a:r>
              <a:rPr lang="en-US" sz="2400" baseline="-25000" dirty="0"/>
              <a:t>14</a:t>
            </a:r>
          </a:p>
          <a:p>
            <a:pPr algn="ctr"/>
            <a:r>
              <a:rPr lang="en-US" sz="2400" dirty="0"/>
              <a:t>parser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60238" y="3209313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  <a:r>
              <a:rPr lang="en-US" sz="2800" baseline="-25000" dirty="0"/>
              <a:t>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65031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  <a:r>
              <a:rPr lang="en-US" sz="2800" baseline="-25000" dirty="0"/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8968" y="311410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v1</a:t>
            </a:r>
            <a:br>
              <a:rPr lang="en-US" sz="2000" dirty="0"/>
            </a:br>
            <a:r>
              <a:rPr lang="en-US" sz="2000" dirty="0"/>
              <a:t>IR</a:t>
            </a:r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736775" y="3470923"/>
            <a:ext cx="524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797013" y="4911920"/>
            <a:ext cx="254535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333474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008894" y="3468050"/>
            <a:ext cx="333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73581" y="398644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IR</a:t>
            </a:r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86502"/>
            <a:ext cx="578809" cy="72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578809" cy="718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frontend</a:t>
            </a:r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461828" y="4186502"/>
            <a:ext cx="322500" cy="4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35037" y="398821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IR</a:t>
            </a:r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8272"/>
            <a:ext cx="276417" cy="3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470432" y="2304823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ebpf</a:t>
            </a:r>
            <a:endParaRPr lang="en-US" sz="2400" dirty="0"/>
          </a:p>
          <a:p>
            <a:pPr algn="ctr"/>
            <a:r>
              <a:rPr lang="en-US" sz="2400" dirty="0"/>
              <a:t>back-end</a:t>
            </a:r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823284" y="2838434"/>
            <a:ext cx="329060" cy="1349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470432" y="4791194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</a:t>
            </a:r>
            <a:br>
              <a:rPr lang="en-US" sz="2400" dirty="0"/>
            </a:br>
            <a:r>
              <a:rPr lang="en-US" sz="2400" dirty="0"/>
              <a:t>own</a:t>
            </a:r>
            <a:br>
              <a:rPr lang="en-US" sz="2400" dirty="0"/>
            </a:br>
            <a:r>
              <a:rPr lang="en-US" sz="2400" dirty="0"/>
              <a:t>backend</a:t>
            </a:r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>
            <a:off x="7823284" y="4188272"/>
            <a:ext cx="329060" cy="1144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</p:cNvCxnSpPr>
          <p:nvPr/>
        </p:nvCxnSpPr>
        <p:spPr>
          <a:xfrm flipV="1">
            <a:off x="10965463" y="2840655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0965463" y="5333016"/>
            <a:ext cx="25491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20381" y="4871351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</a:t>
            </a:r>
            <a:br>
              <a:rPr lang="en-US" dirty="0"/>
            </a:br>
            <a:r>
              <a:rPr lang="en-US" dirty="0"/>
              <a:t>specific</a:t>
            </a:r>
          </a:p>
          <a:p>
            <a:r>
              <a:rPr lang="en-US" dirty="0"/>
              <a:t>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287963" y="2655989"/>
            <a:ext cx="81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470432" y="3538071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BMv2</a:t>
            </a:r>
          </a:p>
          <a:p>
            <a:pPr algn="ctr"/>
            <a:r>
              <a:rPr lang="en-US" sz="2400" dirty="0"/>
              <a:t>back-end</a:t>
            </a:r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0965463" y="4073903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287963" y="3889237"/>
            <a:ext cx="6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</a:t>
            </a:r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 flipV="1">
            <a:off x="7823284" y="4073903"/>
            <a:ext cx="317537" cy="114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152344" y="2296610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40821" y="3532079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152344" y="4791193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39982" y="5333017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39982" y="2838434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28459" y="4073903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07AD71-8552-45AE-861D-B5A5530B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3" y="127702"/>
            <a:ext cx="8153063" cy="6730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96293" y="1787979"/>
            <a:ext cx="6980464" cy="4653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439" y="1843548"/>
            <a:ext cx="11541914" cy="4858466"/>
          </a:xfrm>
        </p:spPr>
        <p:txBody>
          <a:bodyPr>
            <a:normAutofit/>
          </a:bodyPr>
          <a:lstStyle/>
          <a:p>
            <a:r>
              <a:rPr lang="en-US" sz="3800" dirty="0"/>
              <a:t>Using </a:t>
            </a:r>
            <a:r>
              <a:rPr lang="en-US" sz="3800" dirty="0" err="1"/>
              <a:t>CMake</a:t>
            </a:r>
            <a:endParaRPr lang="en-US" sz="3800" dirty="0"/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edited by humans are all called CMakeLists.txt</a:t>
            </a:r>
          </a:p>
          <a:p>
            <a:r>
              <a:rPr lang="en-US" sz="3800" dirty="0">
                <a:ea typeface="Consolas" charset="0"/>
                <a:cs typeface="Consolas" charset="0"/>
              </a:rPr>
              <a:t>There are multiple files, in various folders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A5607-DB25-40AB-B49F-9E2E768F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827" y="155986"/>
            <a:ext cx="39052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464" y="2182607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Special trick for compiling C++ programs</a:t>
            </a:r>
          </a:p>
          <a:p>
            <a:r>
              <a:rPr lang="en-US" sz="3200" dirty="0"/>
              <a:t>Compiles together many files, and saves times on headers</a:t>
            </a:r>
          </a:p>
          <a:p>
            <a:r>
              <a:rPr lang="en-US" sz="3200" dirty="0"/>
              <a:t>Generates a custom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en-US" sz="3200" dirty="0"/>
              <a:t> from all other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/>
              <a:t>Created by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tools/gen-unified-makefile.py</a:t>
            </a:r>
          </a:p>
          <a:p>
            <a:r>
              <a:rPr lang="en-US" sz="3200" dirty="0"/>
              <a:t>You can mostly ignore it</a:t>
            </a:r>
          </a:p>
        </p:txBody>
      </p:sp>
      <p:pic>
        <p:nvPicPr>
          <p:cNvPr id="5" name="Picture 4" descr="&lt;strong&gt;Boxes&lt;/strong&gt; 1 | Flickr - Photo Sharing!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543" y="111579"/>
            <a:ext cx="2979057" cy="22342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6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create a new back-end?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your code in a separate repository</a:t>
            </a:r>
          </a:p>
          <a:p>
            <a:pPr lvl="1"/>
            <a:r>
              <a:rPr lang="en-US" dirty="0"/>
              <a:t>Or contribute it to our repository</a:t>
            </a:r>
          </a:p>
          <a:p>
            <a:r>
              <a:rPr lang="en-US" dirty="0"/>
              <a:t>Create a </a:t>
            </a:r>
            <a:r>
              <a:rPr lang="en-US" dirty="0" err="1"/>
              <a:t>symlink</a:t>
            </a:r>
            <a:r>
              <a:rPr lang="en-US" dirty="0"/>
              <a:t> to your code in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ln –s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myBackEnd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extensions</a:t>
            </a:r>
          </a:p>
          <a:p>
            <a:r>
              <a:rPr lang="en-US" dirty="0"/>
              <a:t>Files you have to provide: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CMakeLists.txt </a:t>
            </a:r>
            <a:r>
              <a:rPr lang="en-US" dirty="0"/>
              <a:t>– included in compiler top-level </a:t>
            </a:r>
            <a:r>
              <a:rPr lang="en-US" dirty="0" err="1"/>
              <a:t>makefile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You can extend the IR (add new *.def files)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files in docs/ folder for coding standards</a:t>
            </a:r>
          </a:p>
          <a:p>
            <a:r>
              <a:rPr lang="en-US" dirty="0"/>
              <a:t>Modified Google C++ coding guidelines</a:t>
            </a:r>
          </a:p>
          <a:p>
            <a:r>
              <a:rPr lang="en-US" dirty="0"/>
              <a:t>Google’s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cpplint.py</a:t>
            </a:r>
            <a:r>
              <a:rPr lang="en-US" dirty="0"/>
              <a:t> with our customized rules (in tools/)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will report all errors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 </a:t>
            </a:r>
            <a:r>
              <a:rPr lang="en-US" dirty="0"/>
              <a:t>will also invoke </a:t>
            </a:r>
            <a:r>
              <a:rPr lang="en-US" dirty="0" err="1"/>
              <a:t>cpplint</a:t>
            </a:r>
            <a:endParaRPr lang="en-US" dirty="0"/>
          </a:p>
          <a:p>
            <a:r>
              <a:rPr lang="en-US" dirty="0"/>
              <a:t>To inhibit an error you can use in your code // NOLINT</a:t>
            </a:r>
          </a:p>
          <a:p>
            <a:pPr lvl="1"/>
            <a:r>
              <a:rPr lang="en-US" dirty="0"/>
              <a:t>But don’t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and Visitors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ir</a:t>
            </a:r>
            <a:r>
              <a:rPr lang="en-US" dirty="0"/>
              <a:t>/</a:t>
            </a:r>
            <a:r>
              <a:rPr lang="en-US" dirty="0" err="1"/>
              <a:t>ir.h</a:t>
            </a:r>
            <a:r>
              <a:rPr lang="en-US" dirty="0"/>
              <a:t> and </a:t>
            </a:r>
            <a:r>
              <a:rPr lang="en-US" dirty="0" err="1"/>
              <a:t>ir</a:t>
            </a:r>
            <a:r>
              <a:rPr lang="en-US" dirty="0"/>
              <a:t>/</a:t>
            </a:r>
            <a:r>
              <a:rPr lang="en-US" dirty="0" err="1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Compiler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/>
              <a:t>Support current and future versions of P4</a:t>
            </a:r>
          </a:p>
          <a:p>
            <a:r>
              <a:rPr lang="en-US" dirty="0"/>
              <a:t>Support multiple back-ends</a:t>
            </a:r>
          </a:p>
          <a:p>
            <a:pPr lvl="1"/>
            <a:r>
              <a:rPr lang="en-US" dirty="0"/>
              <a:t>Generate code for ASICs, NICs, FPGAs, software switches and other targets</a:t>
            </a:r>
          </a:p>
          <a:p>
            <a:r>
              <a:rPr lang="en-US" dirty="0"/>
              <a:t>Provide support for other tools (debuggers, IDEs, control-plane, etc.)</a:t>
            </a:r>
          </a:p>
          <a:p>
            <a:r>
              <a:rPr lang="en-US" dirty="0"/>
              <a:t>Open-source front-end</a:t>
            </a:r>
          </a:p>
          <a:p>
            <a:r>
              <a:rPr lang="en-US" dirty="0"/>
              <a:t>Extensible architecture (easy to add new passes and optimizations)</a:t>
            </a:r>
          </a:p>
          <a:p>
            <a:r>
              <a:rPr lang="en-US" dirty="0"/>
              <a:t>Use modern compiler techniques </a:t>
            </a:r>
            <a:br>
              <a:rPr lang="en-US" dirty="0"/>
            </a:br>
            <a:r>
              <a:rPr lang="en-US" dirty="0"/>
              <a:t>(immutable IR, visitor patterns, strong type checking, etc.)</a:t>
            </a:r>
          </a:p>
          <a:p>
            <a:r>
              <a:rPr lang="en-US" dirty="0"/>
              <a:t>Comprehensive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 (IR)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Can share IR objects safely</a:t>
            </a:r>
          </a:p>
          <a:p>
            <a:pPr lvl="1"/>
            <a:r>
              <a:rPr lang="en-US" dirty="0"/>
              <a:t>Even in a multi-threaded environment</a:t>
            </a:r>
          </a:p>
          <a:p>
            <a:pPr lvl="1"/>
            <a:r>
              <a:rPr lang="en-US" dirty="0"/>
              <a:t>You cannot corrupt someone else’s state</a:t>
            </a:r>
          </a:p>
          <a:p>
            <a:r>
              <a:rPr lang="en-US" dirty="0"/>
              <a:t>Strongly-typed (hard to build incorrect programs)</a:t>
            </a:r>
          </a:p>
          <a:p>
            <a:r>
              <a:rPr lang="en-US" dirty="0"/>
              <a:t>DAG structure</a:t>
            </a:r>
          </a:p>
          <a:p>
            <a:pPr lvl="1"/>
            <a:r>
              <a:rPr lang="en-US" dirty="0"/>
              <a:t>No parent pointers</a:t>
            </a:r>
          </a:p>
          <a:p>
            <a:pPr lvl="1"/>
            <a:r>
              <a:rPr lang="en-US" dirty="0"/>
              <a:t>IR sub-</a:t>
            </a:r>
            <a:r>
              <a:rPr lang="en-US" dirty="0" err="1"/>
              <a:t>dags</a:t>
            </a:r>
            <a:r>
              <a:rPr lang="en-US" dirty="0"/>
              <a:t> can be reused</a:t>
            </a:r>
          </a:p>
          <a:p>
            <a:pPr lvl="2"/>
            <a:r>
              <a:rPr lang="en-US" dirty="0"/>
              <a:t>in practice this happens rarely</a:t>
            </a:r>
          </a:p>
          <a:p>
            <a:r>
              <a:rPr lang="en-US" dirty="0"/>
              <a:t>Manipulated almost exclusively by visitors</a:t>
            </a:r>
          </a:p>
          <a:p>
            <a:r>
              <a:rPr lang="en-US" dirty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shared sub-DAG</a:t>
            </a:r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972" y="168198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&lt;=&gt; 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Front-end and mid-end maintain invariant that IR</a:t>
            </a:r>
            <a:br>
              <a:rPr lang="en-US" sz="3200" dirty="0"/>
            </a:br>
            <a:r>
              <a:rPr lang="en-US" sz="3200" dirty="0"/>
              <a:t> is always serializable to a P4 program</a:t>
            </a:r>
          </a:p>
          <a:p>
            <a:r>
              <a:rPr lang="en-US" sz="3200" dirty="0"/>
              <a:t>Simplifies debugging and testing</a:t>
            </a:r>
          </a:p>
          <a:p>
            <a:pPr lvl="1"/>
            <a:r>
              <a:rPr lang="en-US" sz="2800" dirty="0"/>
              <a:t>Easy to read the IR: just generate and read P4</a:t>
            </a:r>
          </a:p>
          <a:p>
            <a:pPr lvl="1"/>
            <a:r>
              <a:rPr lang="en-US" sz="2800" dirty="0"/>
              <a:t>Easy to compare generated IR with reference (testing)</a:t>
            </a:r>
          </a:p>
          <a:p>
            <a:pPr lvl="1"/>
            <a:r>
              <a:rPr lang="en-US" sz="2800" dirty="0"/>
              <a:t>Compiler can self-validate (re-compile generated code)</a:t>
            </a:r>
          </a:p>
          <a:p>
            <a:pPr lvl="1"/>
            <a:r>
              <a:rPr lang="en-US" sz="2800" dirty="0"/>
              <a:t>Simplifies translation validation (see later)</a:t>
            </a:r>
          </a:p>
          <a:p>
            <a:pPr lvl="1"/>
            <a:r>
              <a:rPr lang="en-US" sz="2800" dirty="0"/>
              <a:t>Dumped P4 can contain IR representation as comments</a:t>
            </a:r>
            <a:br>
              <a:rPr lang="en-US" sz="2800" dirty="0"/>
            </a:br>
            <a:r>
              <a:rPr lang="en-US" sz="2800" dirty="0"/>
              <a:t>Use compiler flags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--top4 Pass1,Pass2 -v</a:t>
            </a:r>
          </a:p>
          <a:p>
            <a:r>
              <a:rPr lang="en-US" sz="3200" dirty="0"/>
              <a:t>IR always maintains source-level position</a:t>
            </a:r>
          </a:p>
          <a:p>
            <a:pPr lvl="1"/>
            <a:r>
              <a:rPr lang="en-US" sz="2800" dirty="0"/>
              <a:t>can emit nice error message anywhere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Visitor_pattern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/>
              <a:t>“Structure” = IR</a:t>
            </a:r>
          </a:p>
          <a:p>
            <a:pPr marL="457200" indent="-457200"/>
            <a:r>
              <a:rPr lang="en-US" dirty="0"/>
              <a:t>“Algorithms” = program manipulations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1620" y="2290846"/>
          <a:ext cx="9792251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202">
                  <a:extLst>
                    <a:ext uri="{9D8B030D-6E8A-4147-A177-3AD203B41FA5}">
                      <a16:colId xmlns:a16="http://schemas.microsoft.com/office/drawing/2014/main" val="2032924184"/>
                    </a:ext>
                  </a:extLst>
                </a:gridCol>
                <a:gridCol w="1143917">
                  <a:extLst>
                    <a:ext uri="{9D8B030D-6E8A-4147-A177-3AD203B41FA5}">
                      <a16:colId xmlns:a16="http://schemas.microsoft.com/office/drawing/2014/main" val="428070819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615943418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2777997235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288492333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339518649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20681682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133162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VarDecl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4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9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ConstantFolding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2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DefUseAnalysis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7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DeadCode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0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7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569645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5333999" y="1690688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IR classes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-12337" y="3345807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097" y="3083535"/>
            <a:ext cx="15226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dirty="0"/>
              <a:t>manipulations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(visitors)</a:t>
            </a:r>
          </a:p>
        </p:txBody>
      </p:sp>
      <p:pic>
        <p:nvPicPr>
          <p:cNvPr id="8" name="Picture 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2708108"/>
            <a:ext cx="308143" cy="308143"/>
          </a:xfrm>
          <a:prstGeom prst="rect">
            <a:avLst/>
          </a:prstGeom>
        </p:spPr>
      </p:pic>
      <p:pic>
        <p:nvPicPr>
          <p:cNvPr id="9" name="Picture 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2685799"/>
            <a:ext cx="308143" cy="308143"/>
          </a:xfrm>
          <a:prstGeom prst="rect">
            <a:avLst/>
          </a:prstGeom>
        </p:spPr>
      </p:pic>
      <p:pic>
        <p:nvPicPr>
          <p:cNvPr id="10" name="Picture 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65" y="2708108"/>
            <a:ext cx="308143" cy="308143"/>
          </a:xfrm>
          <a:prstGeom prst="rect">
            <a:avLst/>
          </a:prstGeom>
        </p:spPr>
      </p:pic>
      <p:pic>
        <p:nvPicPr>
          <p:cNvPr id="11" name="Picture 10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2708108"/>
            <a:ext cx="308143" cy="308143"/>
          </a:xfrm>
          <a:prstGeom prst="rect">
            <a:avLst/>
          </a:prstGeom>
        </p:spPr>
      </p:pic>
      <p:pic>
        <p:nvPicPr>
          <p:cNvPr id="12" name="Picture 1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2708108"/>
            <a:ext cx="308143" cy="308143"/>
          </a:xfrm>
          <a:prstGeom prst="rect">
            <a:avLst/>
          </a:prstGeom>
        </p:spPr>
      </p:pic>
      <p:pic>
        <p:nvPicPr>
          <p:cNvPr id="13" name="Picture 1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730" y="2708108"/>
            <a:ext cx="308143" cy="308143"/>
          </a:xfrm>
          <a:prstGeom prst="rect">
            <a:avLst/>
          </a:prstGeom>
        </p:spPr>
      </p:pic>
      <p:pic>
        <p:nvPicPr>
          <p:cNvPr id="14" name="Picture 1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28" y="2708108"/>
            <a:ext cx="308143" cy="308143"/>
          </a:xfrm>
          <a:prstGeom prst="rect">
            <a:avLst/>
          </a:prstGeom>
        </p:spPr>
      </p:pic>
      <p:pic>
        <p:nvPicPr>
          <p:cNvPr id="17" name="Picture 16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069056"/>
            <a:ext cx="308143" cy="308143"/>
          </a:xfrm>
          <a:prstGeom prst="rect">
            <a:avLst/>
          </a:prstGeom>
        </p:spPr>
      </p:pic>
      <p:pic>
        <p:nvPicPr>
          <p:cNvPr id="18" name="Picture 1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069056"/>
            <a:ext cx="308143" cy="308143"/>
          </a:xfrm>
          <a:prstGeom prst="rect">
            <a:avLst/>
          </a:prstGeom>
        </p:spPr>
      </p:pic>
      <p:pic>
        <p:nvPicPr>
          <p:cNvPr id="19" name="Picture 1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4175961"/>
            <a:ext cx="308143" cy="308143"/>
          </a:xfrm>
          <a:prstGeom prst="rect">
            <a:avLst/>
          </a:prstGeom>
        </p:spPr>
      </p:pic>
      <p:pic>
        <p:nvPicPr>
          <p:cNvPr id="20" name="Picture 1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4175961"/>
            <a:ext cx="308143" cy="308143"/>
          </a:xfrm>
          <a:prstGeom prst="rect">
            <a:avLst/>
          </a:prstGeom>
        </p:spPr>
      </p:pic>
      <p:pic>
        <p:nvPicPr>
          <p:cNvPr id="22" name="Picture 2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434714"/>
            <a:ext cx="308143" cy="308143"/>
          </a:xfrm>
          <a:prstGeom prst="rect">
            <a:avLst/>
          </a:prstGeom>
        </p:spPr>
      </p:pic>
      <p:pic>
        <p:nvPicPr>
          <p:cNvPr id="23" name="Picture 2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795062"/>
            <a:ext cx="308143" cy="308143"/>
          </a:xfrm>
          <a:prstGeom prst="rect">
            <a:avLst/>
          </a:prstGeom>
        </p:spPr>
      </p:pic>
      <p:pic>
        <p:nvPicPr>
          <p:cNvPr id="24" name="Picture 2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460816"/>
            <a:ext cx="308143" cy="308143"/>
          </a:xfrm>
          <a:prstGeom prst="rect">
            <a:avLst/>
          </a:prstGeom>
        </p:spPr>
      </p:pic>
      <p:pic>
        <p:nvPicPr>
          <p:cNvPr id="26" name="Picture 25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2" y="3795062"/>
            <a:ext cx="308143" cy="3081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2019" y="2677513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Auto-generated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1856087" y="2639024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8127" y="4006865"/>
            <a:ext cx="167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Write only what</a:t>
            </a:r>
            <a:br>
              <a:rPr lang="en-US" i="1" dirty="0"/>
            </a:br>
            <a:r>
              <a:rPr lang="en-US" i="1" dirty="0"/>
              <a:t>you need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1856087" y="4105442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90" y="136525"/>
            <a:ext cx="10515600" cy="774655"/>
          </a:xfrm>
        </p:spPr>
        <p:txBody>
          <a:bodyPr>
            <a:normAutofit fontScale="90000"/>
          </a:bodyPr>
          <a:lstStyle/>
          <a:p>
            <a:r>
              <a:rPr lang="en-US" dirty="0"/>
              <a:t>Visitor</a:t>
            </a:r>
            <a:br>
              <a:rPr lang="en-US" dirty="0"/>
            </a:br>
            <a:r>
              <a:rPr lang="en-US" dirty="0"/>
              <a:t> kinds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523007"/>
              </p:ext>
            </p:extLst>
          </p:nvPr>
        </p:nvGraphicFramePr>
        <p:xfrm>
          <a:off x="2037678" y="285380"/>
          <a:ext cx="9778020" cy="658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Simple</a:t>
                      </a:r>
                      <a:r>
                        <a:rPr lang="en-US" sz="20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read-only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visitor that does not modify any IR nodes, just collects information.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change the tree/dag structure, </a:t>
                      </a:r>
                      <a:b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but may “modify” nodes in place.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visitor.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08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0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backtracking.</a:t>
                      </a:r>
                      <a:endParaRPr lang="en-US" sz="2000" b="0" dirty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charset="0"/>
                          <a:ea typeface="Consolas" charset="0"/>
                          <a:cs typeface="Consolas" charset="0"/>
                        </a:rPr>
                        <a:t>PassRepeated</a:t>
                      </a:r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 sequence of visitors until convergence.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charset="0"/>
                          <a:ea typeface="Consolas" charset="0"/>
                          <a:cs typeface="Consolas" charset="0"/>
                        </a:rPr>
                        <a:t>VisitFunctor</a:t>
                      </a:r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Converts a function from Node* to Node* to a visitor.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63226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charset="0"/>
                          <a:ea typeface="Consolas" charset="0"/>
                          <a:cs typeface="Consolas" charset="0"/>
                        </a:rPr>
                        <a:t>PassRepeatUntil</a:t>
                      </a:r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passes until a condition is 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777258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charset="0"/>
                          <a:ea typeface="Consolas" charset="0"/>
                          <a:cs typeface="Consolas" charset="0"/>
                        </a:rPr>
                        <a:t>PassIf</a:t>
                      </a:r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Executes a visitor if a condition is met.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95041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01077-6321-4FEE-B068-88FF10D0922C}"/>
              </a:ext>
            </a:extLst>
          </p:cNvPr>
          <p:cNvSpPr txBox="1"/>
          <p:nvPr/>
        </p:nvSpPr>
        <p:spPr>
          <a:xfrm>
            <a:off x="63548" y="1268569"/>
            <a:ext cx="197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</a:t>
            </a:r>
          </a:p>
          <a:p>
            <a:r>
              <a:rPr lang="en-US" dirty="0" err="1"/>
              <a:t>ir</a:t>
            </a:r>
            <a:r>
              <a:rPr lang="en-US" dirty="0"/>
              <a:t>/</a:t>
            </a:r>
            <a:r>
              <a:rPr lang="en-US" dirty="0" err="1"/>
              <a:t>pass_manager.h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dirty="0"/>
              <a:t>IR rewriting using visitors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307528" y="2989534"/>
            <a:ext cx="1429770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visitors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1740568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85252" y="4744551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906878" y="4540012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/>
              <a:t>intermediate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851562" y="4787530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7995986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</a:t>
            </a:r>
          </a:p>
        </p:txBody>
      </p:sp>
      <p:pic>
        <p:nvPicPr>
          <p:cNvPr id="10" name="Picture 9" descr="hefty nickel &lt;strong&gt;chain link&lt;/strong&gt; paperweight and items below can be found a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36" y="378362"/>
            <a:ext cx="4190912" cy="19521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/>
              <a:t>IR definition files = Java-like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abstract Expression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abstract Statement 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StatOrDecl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Statement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Expression left;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Expression right;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 out &lt;&lt; left &lt;&lt; " = " &lt;&lt; right;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825359" y="1918216"/>
            <a:ext cx="2642366" cy="32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Class hierarchy</a:t>
            </a:r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6944710" y="1918216"/>
            <a:ext cx="1523015" cy="116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7930055" y="1918216"/>
            <a:ext cx="537670" cy="214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5021317" y="4667250"/>
            <a:ext cx="3217808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46779" y="5266997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standard IR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Interfaces (pure virtual bases)</a:t>
            </a:r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6416566" y="1253359"/>
            <a:ext cx="2051160" cy="27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1"/>
          </p:cNvCxnSpPr>
          <p:nvPr/>
        </p:nvCxnSpPr>
        <p:spPr>
          <a:xfrm flipH="1">
            <a:off x="5147441" y="4851916"/>
            <a:ext cx="309168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/>
              <a:t>Front-end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 174 concrete classes, 25 abstract classes, 13 interfaces</a:t>
            </a:r>
          </a:p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(v1.def – 38 classes) and P4</a:t>
            </a:r>
            <a:r>
              <a:rPr lang="en-US" baseline="-25000" dirty="0"/>
              <a:t>16</a:t>
            </a:r>
            <a:r>
              <a:rPr lang="en-US" dirty="0"/>
              <a:t> (all other *.</a:t>
            </a:r>
            <a:r>
              <a:rPr lang="en-US" dirty="0" err="1"/>
              <a:t>def</a:t>
            </a:r>
            <a:r>
              <a:rPr lang="en-US" dirty="0"/>
              <a:t>)</a:t>
            </a:r>
          </a:p>
          <a:p>
            <a:r>
              <a:rPr lang="en-US" dirty="0"/>
              <a:t>Few classes in common to P4</a:t>
            </a:r>
            <a:r>
              <a:rPr lang="en-US" baseline="-25000" dirty="0"/>
              <a:t>14</a:t>
            </a:r>
            <a:r>
              <a:rPr lang="en-US" dirty="0"/>
              <a:t> and P4</a:t>
            </a:r>
            <a:r>
              <a:rPr lang="en-US" baseline="-25000" dirty="0"/>
              <a:t>16</a:t>
            </a:r>
          </a:p>
          <a:p>
            <a:r>
              <a:rPr lang="en-US" dirty="0"/>
              <a:t>Java-like inheritance</a:t>
            </a:r>
          </a:p>
          <a:p>
            <a:pPr lvl="1"/>
            <a:r>
              <a:rPr lang="en-US" dirty="0" err="1"/>
              <a:t>INode</a:t>
            </a:r>
            <a:r>
              <a:rPr lang="en-US" dirty="0"/>
              <a:t> base virtual class</a:t>
            </a:r>
          </a:p>
          <a:p>
            <a:pPr lvl="1"/>
            <a:r>
              <a:rPr lang="en-US" dirty="0"/>
              <a:t>All IR classes descend from Node (</a:t>
            </a:r>
            <a:r>
              <a:rPr lang="en-US" dirty="0" err="1"/>
              <a:t>node.cpp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nodes may implement multiple interfaces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IDeclaration</a:t>
            </a:r>
            <a:r>
              <a:rPr lang="en-US" dirty="0"/>
              <a:t> and </a:t>
            </a:r>
            <a:r>
              <a:rPr lang="en-US" dirty="0" err="1"/>
              <a:t>INamespace</a:t>
            </a:r>
            <a:endParaRPr lang="en-US" dirty="0"/>
          </a:p>
          <a:p>
            <a:r>
              <a:rPr lang="en-US" dirty="0"/>
              <a:t>Core abstract classes</a:t>
            </a:r>
          </a:p>
          <a:p>
            <a:pPr lvl="1"/>
            <a:r>
              <a:rPr lang="en-US" dirty="0"/>
              <a:t>Expression – base class for all expressions</a:t>
            </a:r>
          </a:p>
          <a:p>
            <a:pPr lvl="1"/>
            <a:r>
              <a:rPr lang="en-US" dirty="0"/>
              <a:t>Type – base class for all types</a:t>
            </a:r>
          </a:p>
          <a:p>
            <a:pPr lvl="1"/>
            <a:r>
              <a:rPr lang="en-US" dirty="0"/>
              <a:t>Statement – base class for all statements</a:t>
            </a:r>
          </a:p>
          <a:p>
            <a:pPr lvl="1"/>
            <a:r>
              <a:rPr lang="en-US" dirty="0"/>
              <a:t>Declaration – base class for many declarations</a:t>
            </a:r>
          </a:p>
          <a:p>
            <a:pPr lvl="1"/>
            <a:r>
              <a:rPr lang="en-US" dirty="0" err="1"/>
              <a:t>Type_Declaration</a:t>
            </a:r>
            <a:r>
              <a:rPr lang="en-US" dirty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2696"/>
          </a:xfrm>
        </p:spPr>
        <p:txBody>
          <a:bodyPr/>
          <a:lstStyle/>
          <a:p>
            <a:r>
              <a:rPr lang="en-US" dirty="0"/>
              <a:t>Learning the IR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048"/>
            <a:ext cx="10515600" cy="5801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Front-end and mid-end passes can all dump IR back as P4 source</a:t>
            </a:r>
            <a:br>
              <a:rPr lang="en-US" i="1" dirty="0"/>
            </a:br>
            <a:r>
              <a:rPr lang="en-US" i="1" dirty="0"/>
              <a:t>with IR as comments; use --top4 pass and –v compiler arguments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&lt;P4Program&gt;(18274)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&lt;IndexedVector&lt;Node&gt;&gt;(18275) */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&lt;Type_Struct&gt;(15)struct Version */</a:t>
            </a:r>
          </a:p>
          <a:p>
            <a:pPr marL="0" indent="0">
              <a:buNone/>
            </a:pPr>
            <a:r>
              <a:rPr lang="de-DE" dirty="0">
                <a:latin typeface="Consolas" charset="0"/>
                <a:ea typeface="Consolas" charset="0"/>
                <a:cs typeface="Consolas" charset="0"/>
              </a:rPr>
              <a:t>struct Version {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&lt;StructField&gt;(10)major/0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&lt;Annotations&gt;(2)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&lt;Type_Bits&gt;(9)bit&lt;8&gt; */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latin typeface="Consolas" charset="0"/>
                <a:ea typeface="Consolas" charset="0"/>
                <a:cs typeface="Consolas" charset="0"/>
              </a:rPr>
              <a:t>        bit&lt;8&gt; major;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33" y="2137503"/>
            <a:ext cx="2683510" cy="23397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1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689"/>
            <a:ext cx="10515600" cy="1325563"/>
          </a:xfrm>
        </p:spPr>
        <p:txBody>
          <a:bodyPr/>
          <a:lstStyle/>
          <a:p>
            <a:r>
              <a:rPr lang="en-US" dirty="0"/>
              <a:t>What’s in the box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972355"/>
            <a:ext cx="10515600" cy="57748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Compiler source code (C++)</a:t>
            </a:r>
          </a:p>
          <a:p>
            <a:pPr lvl="1"/>
            <a:r>
              <a:rPr lang="en-US" dirty="0"/>
              <a:t>currently alpha quality release</a:t>
            </a:r>
          </a:p>
          <a:p>
            <a:r>
              <a:rPr lang="en-US" dirty="0"/>
              <a:t>Two front-ends</a:t>
            </a:r>
          </a:p>
          <a:p>
            <a:pPr lvl="1"/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(v1.0, v1.1)</a:t>
            </a:r>
          </a:p>
          <a:p>
            <a:pPr lvl="1"/>
            <a:r>
              <a:rPr lang="en-US" dirty="0"/>
              <a:t>P4</a:t>
            </a:r>
            <a:r>
              <a:rPr lang="en-US" baseline="-25000" dirty="0"/>
              <a:t>16</a:t>
            </a:r>
          </a:p>
          <a:p>
            <a:r>
              <a:rPr lang="en-US" dirty="0"/>
              <a:t>Converter P4</a:t>
            </a:r>
            <a:r>
              <a:rPr lang="en-US" baseline="-25000" dirty="0"/>
              <a:t>14</a:t>
            </a:r>
            <a:r>
              <a:rPr lang="en-US" dirty="0"/>
              <a:t> =&gt; P4</a:t>
            </a:r>
            <a:r>
              <a:rPr lang="en-US" baseline="-25000" dirty="0"/>
              <a:t>16</a:t>
            </a:r>
          </a:p>
          <a:p>
            <a:r>
              <a:rPr lang="en-US" dirty="0"/>
              <a:t>Multiple back-ends:</a:t>
            </a:r>
          </a:p>
          <a:p>
            <a:pPr lvl="1"/>
            <a:r>
              <a:rPr lang="en-US" dirty="0" err="1"/>
              <a:t>eBPF</a:t>
            </a:r>
            <a:r>
              <a:rPr lang="en-US" dirty="0"/>
              <a:t> =&gt; generates C code that can be compiled to extended Berkeley Packet Filters programs</a:t>
            </a:r>
          </a:p>
          <a:p>
            <a:pPr lvl="1"/>
            <a:r>
              <a:rPr lang="en-US" dirty="0" err="1"/>
              <a:t>uBPF</a:t>
            </a:r>
            <a:r>
              <a:rPr lang="en-US" dirty="0"/>
              <a:t> =&gt; C code that can be compiled to user-space BPF</a:t>
            </a:r>
          </a:p>
          <a:p>
            <a:pPr lvl="1"/>
            <a:r>
              <a:rPr lang="en-US" dirty="0"/>
              <a:t>bmv2 =&gt; generates JSON files that can be used to drive the </a:t>
            </a:r>
            <a:r>
              <a:rPr lang="en-US" dirty="0" err="1"/>
              <a:t>simple_switch</a:t>
            </a:r>
            <a:r>
              <a:rPr lang="en-US" dirty="0"/>
              <a:t> network simulator built using BMv2 (behavioral model version 2)</a:t>
            </a:r>
          </a:p>
          <a:p>
            <a:pPr lvl="1"/>
            <a:r>
              <a:rPr lang="en-US" dirty="0"/>
              <a:t>p4test =&gt; fake test back-end</a:t>
            </a:r>
          </a:p>
          <a:p>
            <a:pPr lvl="1"/>
            <a:r>
              <a:rPr lang="en-US" dirty="0"/>
              <a:t>p4c-dpdk =&gt; generates DPDK assembly code to run in user-space</a:t>
            </a:r>
          </a:p>
          <a:p>
            <a:pPr lvl="1"/>
            <a:r>
              <a:rPr lang="en-US" dirty="0"/>
              <a:t>bmv2 </a:t>
            </a:r>
            <a:r>
              <a:rPr lang="en-US" dirty="0" err="1"/>
              <a:t>psa</a:t>
            </a:r>
            <a:r>
              <a:rPr lang="en-US" dirty="0"/>
              <a:t> =&gt; generates JSON for the PSA network simulator using BMv2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/>
              <a:t>IR Generated C++ code (fragment)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{</a:t>
            </a:r>
            <a:br>
              <a:rPr lang="en-US" dirty="0"/>
            </a:br>
            <a:r>
              <a:rPr lang="en-US" dirty="0"/>
              <a:t> public: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Expression* left;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Expression* right;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bool</a:t>
            </a:r>
            <a:r>
              <a:rPr lang="en-US" dirty="0"/>
              <a:t> 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    return Statement::operator==(a)</a:t>
            </a:r>
            <a:br>
              <a:rPr lang="en-US" dirty="0"/>
            </a:br>
            <a:r>
              <a:rPr lang="en-US" dirty="0"/>
              <a:t>        &amp;&amp; left == </a:t>
            </a:r>
            <a:r>
              <a:rPr lang="en-US" dirty="0" err="1"/>
              <a:t>a.left</a:t>
            </a:r>
            <a:br>
              <a:rPr lang="en-US" dirty="0"/>
            </a:br>
            <a:r>
              <a:rPr lang="en-US" dirty="0"/>
              <a:t>        &amp;&amp; right == </a:t>
            </a:r>
            <a:r>
              <a:rPr lang="en-US" dirty="0" err="1"/>
              <a:t>a.right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visit_children</a:t>
            </a:r>
            <a:r>
              <a:rPr lang="en-US" dirty="0"/>
              <a:t>(Visitor &amp;v) override;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override;</a:t>
            </a:r>
            <a:br>
              <a:rPr lang="en-US" dirty="0"/>
            </a:br>
            <a:r>
              <a:rPr lang="en-US" dirty="0"/>
              <a:t>    void validate() </a:t>
            </a:r>
            <a:r>
              <a:rPr lang="en-US" dirty="0" err="1"/>
              <a:t>const</a:t>
            </a:r>
            <a:r>
              <a:rPr lang="en-US" dirty="0"/>
              <a:t> override {</a:t>
            </a:r>
            <a:br>
              <a:rPr lang="en-US" dirty="0"/>
            </a:br>
            <a:r>
              <a:rPr lang="en-US" dirty="0"/>
              <a:t>        CHECK_NULL(left);</a:t>
            </a:r>
            <a:br>
              <a:rPr lang="en-US" dirty="0"/>
            </a:br>
            <a:r>
              <a:rPr lang="en-US" dirty="0"/>
              <a:t>        CHECK_NULL(right);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/>
              <a:t>    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} </a:t>
            </a:r>
            <a:br>
              <a:rPr lang="en-US" dirty="0"/>
            </a:br>
            <a:r>
              <a:rPr lang="en-US" dirty="0"/>
              <a:t>    IRNODE_SUBCLASS(</a:t>
            </a:r>
            <a:r>
              <a:rPr lang="en-US" dirty="0" err="1"/>
              <a:t>AssignmentStatement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:</a:t>
            </a:r>
            <a:br>
              <a:rPr lang="en-US" dirty="0"/>
            </a:br>
            <a:r>
              <a:rPr lang="en-US" dirty="0"/>
              <a:t>        Statement(</a:t>
            </a:r>
            <a:r>
              <a:rPr lang="en-US" dirty="0" err="1"/>
              <a:t>srcInfo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    left(left),</a:t>
            </a:r>
            <a:br>
              <a:rPr lang="en-US" dirty="0"/>
            </a:br>
            <a:r>
              <a:rPr lang="en-US" dirty="0"/>
              <a:t>        right(right)</a:t>
            </a:r>
            <a:br>
              <a:rPr lang="en-US" dirty="0"/>
            </a:br>
            <a:r>
              <a:rPr lang="en-US" dirty="0"/>
              <a:t>    { validate(); }</a:t>
            </a:r>
            <a:br>
              <a:rPr lang="en-US" dirty="0"/>
            </a:br>
            <a:r>
              <a:rPr lang="en-US" dirty="0"/>
              <a:t>};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Fields (</a:t>
            </a:r>
            <a:r>
              <a:rPr lang="en-US"/>
              <a:t>immutable IR </a:t>
            </a:r>
            <a:r>
              <a:rPr lang="en-US" dirty="0"/>
              <a:t>fields)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Equality operator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debug print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/>
              <a:t>Interaction with visitor</a:t>
            </a:r>
            <a:r>
              <a:rPr lang="en-US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Dynamic type info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Source position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 Definition language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088"/>
            <a:ext cx="10515600" cy="5601959"/>
          </a:xfrm>
        </p:spPr>
        <p:txBody>
          <a:bodyPr>
            <a:normAutofit/>
          </a:bodyPr>
          <a:lstStyle/>
          <a:p>
            <a:r>
              <a:rPr lang="en-US" dirty="0"/>
              <a:t>C/C++ comments are ignored.</a:t>
            </a:r>
          </a:p>
          <a:p>
            <a:r>
              <a:rPr lang="en-US" dirty="0"/>
              <a:t>Subset of C++.</a:t>
            </a:r>
          </a:p>
          <a:p>
            <a:r>
              <a:rPr lang="en-US" dirty="0"/>
              <a:t>#emit/#end: enclosed text literally copied to to output .h file</a:t>
            </a:r>
          </a:p>
          <a:p>
            <a:r>
              <a:rPr lang="en-US" dirty="0"/>
              <a:t>#</a:t>
            </a:r>
            <a:r>
              <a:rPr lang="en-US" dirty="0" err="1"/>
              <a:t>emit_impl</a:t>
            </a:r>
            <a:r>
              <a:rPr lang="en-US" dirty="0"/>
              <a:t>/#end: enclosed text literally copied to output .</a:t>
            </a:r>
            <a:r>
              <a:rPr lang="en-US" dirty="0" err="1"/>
              <a:t>cpp</a:t>
            </a:r>
            <a:r>
              <a:rPr lang="en-US" dirty="0"/>
              <a:t> file</a:t>
            </a:r>
          </a:p>
          <a:p>
            <a:r>
              <a:rPr lang="en-US" dirty="0"/>
              <a:t>#</a:t>
            </a:r>
            <a:r>
              <a:rPr lang="en-US" dirty="0" err="1"/>
              <a:t>noXXX</a:t>
            </a:r>
            <a:r>
              <a:rPr lang="en-US" dirty="0"/>
              <a:t>: do not emit the specified implementation for the XXX method</a:t>
            </a:r>
          </a:p>
          <a:p>
            <a:pPr lvl="1"/>
            <a:r>
              <a:rPr lang="en-US" dirty="0"/>
              <a:t>e.g.,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/>
              <a:t>novisit_children</a:t>
            </a:r>
            <a:r>
              <a:rPr lang="en-US" dirty="0"/>
              <a:t>, #</a:t>
            </a:r>
            <a:r>
              <a:rPr lang="en-US" dirty="0" err="1"/>
              <a:t>nooperator</a:t>
            </a:r>
            <a:r>
              <a:rPr lang="en-US" dirty="0"/>
              <a:t>==</a:t>
            </a:r>
          </a:p>
          <a:p>
            <a:r>
              <a:rPr lang="en-US" dirty="0"/>
              <a:t>#apply: generate apply overload for visitors</a:t>
            </a:r>
            <a:br>
              <a:rPr lang="en-US" dirty="0"/>
            </a:br>
            <a:r>
              <a:rPr lang="en-US" dirty="0"/>
              <a:t>(rarely needed: makes visitor return same type instead of Node*)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1860"/>
          </a:xfrm>
        </p:spPr>
        <p:txBody>
          <a:bodyPr/>
          <a:lstStyle/>
          <a:p>
            <a:r>
              <a:rPr lang="en-US" dirty="0"/>
              <a:t>IR Definition Language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1860"/>
            <a:ext cx="10515600" cy="584327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2400" dirty="0"/>
              <a:t>: Field is not a pointer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/>
              <a:t>: denotes a static field or method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400" dirty="0"/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2400" dirty="0"/>
              <a:t>: as in C++</a:t>
            </a:r>
          </a:p>
          <a:p>
            <a:r>
              <a:rPr lang="en-US" sz="2400" dirty="0"/>
              <a:t>field initializers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en-US" sz="2400" dirty="0"/>
              <a:t>: field is not required in constructor</a:t>
            </a:r>
          </a:p>
          <a:p>
            <a:pPr lvl="1"/>
            <a:r>
              <a:rPr lang="en-US" sz="1800" dirty="0"/>
              <a:t>Optional field with initializer =&gt; can also be set by constructor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NullOK</a:t>
            </a:r>
            <a:r>
              <a:rPr lang="en-US" sz="2400" dirty="0"/>
              <a:t>: Field can be a </a:t>
            </a:r>
            <a:r>
              <a:rPr lang="en-US" sz="2400" dirty="0" err="1"/>
              <a:t>nullptr</a:t>
            </a:r>
            <a:r>
              <a:rPr lang="en-US" sz="2400" dirty="0"/>
              <a:t>, otherwise it cannot</a:t>
            </a:r>
          </a:p>
          <a:p>
            <a:r>
              <a:rPr lang="en-US" sz="2400" dirty="0"/>
              <a:t>method definition or declaration: as in C++</a:t>
            </a:r>
          </a:p>
          <a:p>
            <a:r>
              <a:rPr lang="en-US" sz="2400" i="1" dirty="0"/>
              <a:t>method</a:t>
            </a:r>
            <a:r>
              <a:rPr lang="en-US" sz="2400" dirty="0"/>
              <a:t>{ ... }: specifies an implementation for a default method</a:t>
            </a:r>
          </a:p>
          <a:p>
            <a:pPr lvl="1"/>
            <a:r>
              <a:rPr lang="en-US" sz="1800" dirty="0"/>
              <a:t>method can be 'operator=='</a:t>
            </a:r>
          </a:p>
          <a:p>
            <a:r>
              <a:rPr lang="en-US" sz="2400" dirty="0"/>
              <a:t>For IR::Operation subclasses some assignments generate methods returning constant values:</a:t>
            </a:r>
          </a:p>
          <a:p>
            <a:pPr lvl="1"/>
            <a:r>
              <a:rPr lang="en-US" sz="1800" dirty="0" err="1"/>
              <a:t>stringOp</a:t>
            </a:r>
            <a:r>
              <a:rPr lang="en-US" sz="1800" dirty="0"/>
              <a:t>: generates </a:t>
            </a:r>
            <a:r>
              <a:rPr lang="en-US" sz="1800" dirty="0" err="1"/>
              <a:t>cstring</a:t>
            </a:r>
            <a:r>
              <a:rPr lang="en-US" sz="1800" dirty="0"/>
              <a:t> </a:t>
            </a:r>
            <a:r>
              <a:rPr lang="en-US" sz="1800" dirty="0" err="1"/>
              <a:t>getStringOp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pPr lvl="1"/>
            <a:r>
              <a:rPr lang="en-US" sz="1800" dirty="0"/>
              <a:t>precedence: generates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getPrecedence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2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154" y="2083601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/>
              <a:t>Core IR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721708"/>
            <a:ext cx="11642835" cy="4718506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string representation for compiler user </a:t>
            </a:r>
            <a:br>
              <a:rPr lang="en-US" dirty="0"/>
            </a:br>
            <a:r>
              <a:rPr lang="en-US" dirty="0"/>
              <a:t>          (no internal compiler data structures should be exposed)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debugging print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operator==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 &amp;a)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– equality comparison</a:t>
            </a:r>
            <a:br>
              <a:rPr lang="en-US" dirty="0"/>
            </a:br>
            <a:r>
              <a:rPr lang="en-US" dirty="0"/>
              <a:t>performs double-dispatch on this and argument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validate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check construction-time invariants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char*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node_type_name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printable class name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(Visitor &amp;v)</a:t>
            </a:r>
            <a:r>
              <a:rPr lang="en-US" dirty="0"/>
              <a:t> [</a:t>
            </a:r>
            <a:r>
              <a:rPr lang="en-US" dirty="0" err="1"/>
              <a:t>const</a:t>
            </a:r>
            <a:r>
              <a:rPr lang="en-US" dirty="0"/>
              <a:t>] – called by visitor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dump_fields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debugging dump</a:t>
            </a:r>
          </a:p>
          <a:p>
            <a:r>
              <a:rPr lang="en-US" dirty="0"/>
              <a:t>constructor; arguments inferred from </a:t>
            </a:r>
            <a:r>
              <a:rPr lang="en-US" dirty="0" err="1"/>
              <a:t>superclasses</a:t>
            </a:r>
            <a:r>
              <a:rPr lang="en-US" dirty="0"/>
              <a:t> and fields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hand-coded IR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8062"/>
            <a:ext cx="11948818" cy="53099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</a:t>
            </a:r>
            <a:r>
              <a:rPr lang="en-US" dirty="0"/>
              <a:t> – base of whole class hierarchy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IR::Vector&lt;T&gt;</a:t>
            </a:r>
            <a:r>
              <a:rPr lang="en-US" dirty="0"/>
              <a:t> where T is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inherits from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stores in fact </a:t>
            </a:r>
            <a:r>
              <a:rPr lang="en-US" dirty="0" err="1"/>
              <a:t>const</a:t>
            </a:r>
            <a:r>
              <a:rPr lang="en-US" dirty="0"/>
              <a:t> T* objects.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has its own visitor methods</a:t>
            </a:r>
          </a:p>
          <a:p>
            <a:pPr lvl="1"/>
            <a:r>
              <a:rPr lang="en-US" dirty="0"/>
              <a:t>Not to be used for other purposes than IR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/>
              <a:t>Like vector, but maintains a hash-table for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IDeclarations</a:t>
            </a:r>
            <a:r>
              <a:rPr lang="en-US" dirty="0"/>
              <a:t> for quick look-up by name</a:t>
            </a:r>
          </a:p>
          <a:p>
            <a:pPr lvl="1"/>
            <a:r>
              <a:rPr lang="en-US" dirty="0"/>
              <a:t>Rejects multiple declarations with the same name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IR::ID</a:t>
            </a:r>
          </a:p>
          <a:p>
            <a:pPr lvl="1"/>
            <a:r>
              <a:rPr lang="en-US" dirty="0"/>
              <a:t>Represents an identifier (including source position)</a:t>
            </a:r>
          </a:p>
          <a:p>
            <a:pPr lvl="1"/>
            <a:r>
              <a:rPr lang="en-US" dirty="0"/>
              <a:t>However, this is </a:t>
            </a:r>
            <a:r>
              <a:rPr lang="en-US" b="1" dirty="0"/>
              <a:t>not</a:t>
            </a:r>
            <a:r>
              <a:rPr lang="en-US" dirty="0"/>
              <a:t> a subclass of Node</a:t>
            </a:r>
          </a:p>
          <a:p>
            <a:pPr lvl="1"/>
            <a:r>
              <a:rPr lang="en-US" dirty="0"/>
              <a:t>Stores both the original name (provided by user) and the new internal name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663644"/>
            <a:ext cx="4080463" cy="29379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Util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SourceInfo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the source level file position of an IR construct</a:t>
            </a:r>
          </a:p>
          <a:p>
            <a:r>
              <a:rPr lang="en-US" dirty="0"/>
              <a:t>Used to provide nice error messages</a:t>
            </a:r>
          </a:p>
          <a:p>
            <a:r>
              <a:rPr lang="en-US" dirty="0"/>
              <a:t>When you create new IR nodes consider adding a relevant source position; this will be useful for debuggers and error messages</a:t>
            </a:r>
          </a:p>
          <a:p>
            <a:r>
              <a:rPr lang="en-US" dirty="0"/>
              <a:t>Resolving an identifier reference in P4-16 only looks up declarations that are </a:t>
            </a:r>
            <a:r>
              <a:rPr lang="en-US" b="1" dirty="0"/>
              <a:t>before</a:t>
            </a:r>
            <a:r>
              <a:rPr lang="en-US" dirty="0"/>
              <a:t> the identifier; it uses the source info for this purpose!</a:t>
            </a:r>
          </a:p>
          <a:p>
            <a:r>
              <a:rPr lang="en-US" dirty="0"/>
              <a:t>Default constructor creates an “invalid” source position</a:t>
            </a:r>
          </a:p>
          <a:p>
            <a:pPr lvl="1"/>
            <a:r>
              <a:rPr lang="en-US" dirty="0"/>
              <a:t>Invalid source position is logically before all valid source positions</a:t>
            </a:r>
          </a:p>
        </p:txBody>
      </p:sp>
      <p:pic>
        <p:nvPicPr>
          <p:cNvPr id="4" name="Picture 3" descr="File:Coordinate with &lt;strong&gt;Origin&lt;/strong&gt;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15" y="149902"/>
            <a:ext cx="2448393" cy="24483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8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>
            <a:normAutofit/>
          </a:bodyPr>
          <a:lstStyle/>
          <a:p>
            <a:r>
              <a:rPr lang="en-US" dirty="0"/>
              <a:t>Add IR classes in a *.</a:t>
            </a:r>
            <a:r>
              <a:rPr lang="en-US" dirty="0" err="1"/>
              <a:t>def</a:t>
            </a:r>
            <a:r>
              <a:rPr lang="en-US" dirty="0"/>
              <a:t> file</a:t>
            </a:r>
          </a:p>
          <a:p>
            <a:r>
              <a:rPr lang="en-US" dirty="0"/>
              <a:t>Add the def file to the CMakeLists.txt: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set(IR_DEF_FILES ${IR_DEF_FILES} *.def PARENT_SCOPE)</a:t>
            </a:r>
          </a:p>
          <a:p>
            <a:r>
              <a:rPr lang="en-US" dirty="0"/>
              <a:t>Add additional </a:t>
            </a:r>
            <a:r>
              <a:rPr lang="en-US" dirty="0" err="1"/>
              <a:t>c++</a:t>
            </a:r>
            <a:r>
              <a:rPr lang="en-US" dirty="0"/>
              <a:t> IR implementation files to the sources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set(IR_SRCS ${IR_SRCS} ir.cpp)</a:t>
            </a:r>
          </a:p>
          <a:p>
            <a:r>
              <a:rPr lang="en-US" dirty="0" err="1"/>
              <a:t>cmake</a:t>
            </a:r>
            <a:r>
              <a:rPr lang="en-US" dirty="0"/>
              <a:t> ..; make clean</a:t>
            </a:r>
          </a:p>
          <a:p>
            <a:pPr lvl="1"/>
            <a:r>
              <a:rPr lang="en-US" dirty="0"/>
              <a:t>Force regeneration of the IR classes and visitors</a:t>
            </a:r>
          </a:p>
          <a:p>
            <a:r>
              <a:rPr lang="en-US" dirty="0"/>
              <a:t>See the bmv2 back-end for a simple example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IR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node-&gt;is&lt;T&gt;() </a:t>
            </a:r>
            <a:r>
              <a:rPr lang="en-US" dirty="0"/>
              <a:t>– true if node is a pointer to a subclass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node-&gt;to&lt;T&gt;()</a:t>
            </a:r>
            <a:r>
              <a:rPr lang="en-US" dirty="0"/>
              <a:t> – returns node </a:t>
            </a:r>
            <a:r>
              <a:rPr lang="en-US" dirty="0" err="1"/>
              <a:t>dynamic_cast</a:t>
            </a:r>
            <a:r>
              <a:rPr lang="en-US" dirty="0"/>
              <a:t>-ed 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const T*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node-&gt;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checkedTo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&lt;T&gt;() </a:t>
            </a:r>
            <a:r>
              <a:rPr lang="en-US" dirty="0">
                <a:cs typeface="Consolas" panose="020B0609020204030204" pitchFamily="49" charset="0"/>
              </a:rPr>
              <a:t>– like to, throws if conversion to T* fails</a:t>
            </a:r>
          </a:p>
          <a:p>
            <a:endParaRPr lang="en-US" dirty="0"/>
          </a:p>
          <a:p>
            <a:r>
              <a:rPr lang="en-US" dirty="0"/>
              <a:t>interfaces derive 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/>
              <a:t>, and not from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r>
              <a:rPr lang="en-US" dirty="0"/>
              <a:t>To get a node from an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/>
              <a:t> 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front-end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/>
              <a:t>This may seem daunting</a:t>
            </a:r>
          </a:p>
          <a:p>
            <a:r>
              <a:rPr lang="en-US" dirty="0"/>
              <a:t>P4 grammar </a:t>
            </a:r>
            <a:r>
              <a:rPr lang="en-US" dirty="0">
                <a:sym typeface="Wingdings"/>
              </a:rPr>
              <a:t> IR (very close correspondence)</a:t>
            </a:r>
          </a:p>
          <a:p>
            <a:r>
              <a:rPr lang="en-US" dirty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>
                <a:sym typeface="Wingdings"/>
              </a:rPr>
              <a:t>However, a few IR classes have no direct correspondence with language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(e.g., used in representing complex types in type inference)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E.g., from frontend/parsers/p4/p4parser.ypp: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'=' expression ';' { $$ = new IR::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AssignmentStatement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(@2, $1, $3);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Visitors and the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/>
              <a:t>Tightly coupled</a:t>
            </a:r>
          </a:p>
          <a:p>
            <a:r>
              <a:rPr lang="en-US" dirty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{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Generated code (can be overridden).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pretty-print and validate a P4</a:t>
            </a:r>
            <a:r>
              <a:rPr lang="en-US" baseline="-25000" dirty="0"/>
              <a:t>16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>
                <a:latin typeface="Consolas" charset="0"/>
                <a:cs typeface="Consolas" charset="0"/>
              </a:rPr>
              <a:t>p4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test --pp out.p4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convert a P4</a:t>
            </a:r>
            <a:r>
              <a:rPr lang="en-US" baseline="-25000" dirty="0">
                <a:ea typeface="Consolas" charset="0"/>
                <a:cs typeface="Consolas" charset="0"/>
              </a:rPr>
              <a:t>14</a:t>
            </a:r>
            <a:r>
              <a:rPr lang="en-US" dirty="0">
                <a:ea typeface="Consolas" charset="0"/>
                <a:cs typeface="Consolas" charset="0"/>
              </a:rPr>
              <a:t> file to P4</a:t>
            </a:r>
            <a:r>
              <a:rPr lang="en-US" baseline="-25000" dirty="0">
                <a:ea typeface="Consolas" charset="0"/>
                <a:cs typeface="Consolas" charset="0"/>
              </a:rPr>
              <a:t>16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p4test --pp out.p4 --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p4-14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compile a P4</a:t>
            </a:r>
            <a:r>
              <a:rPr lang="en-US" baseline="-25000" dirty="0">
                <a:ea typeface="Consolas" charset="0"/>
                <a:cs typeface="Consolas" charset="0"/>
              </a:rPr>
              <a:t>14</a:t>
            </a:r>
            <a:r>
              <a:rPr lang="en-US" dirty="0">
                <a:ea typeface="Consolas" charset="0"/>
                <a:cs typeface="Consolas" charset="0"/>
              </a:rPr>
              <a:t> file for the BMv2 simulator: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p4c-bm2-ss -o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p4-14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compile a P4 file for EBPF (via C):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file.p4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" b="97418" l="1325" r="99338">
                        <a14:foregroundMark x1="10817" y1="36150" x2="10817" y2="36150"/>
                        <a14:foregroundMark x1="20088" y1="21831" x2="20088" y2="21831"/>
                        <a14:foregroundMark x1="32671" y1="14085" x2="32671" y2="14085"/>
                        <a14:foregroundMark x1="48344" y1="8685" x2="48344" y2="8685"/>
                        <a14:foregroundMark x1="86093" y1="30282" x2="86093" y2="30282"/>
                        <a14:foregroundMark x1="92053" y1="48357" x2="92053" y2="48357"/>
                        <a14:foregroundMark x1="92053" y1="33099" x2="92053" y2="33099"/>
                        <a14:foregroundMark x1="86534" y1="25822" x2="86534" y2="25822"/>
                        <a14:foregroundMark x1="75938" y1="17136" x2="75938" y2="17136"/>
                        <a14:foregroundMark x1="63135" y1="9624" x2="63135" y2="9624"/>
                        <a14:foregroundMark x1="14570" y1="21831" x2="14570" y2="21831"/>
                        <a14:foregroundMark x1="11479" y1="26291" x2="11479" y2="26291"/>
                        <a14:foregroundMark x1="20530" y1="18075" x2="20530" y2="18075"/>
                        <a14:foregroundMark x1="27152" y1="12676" x2="27152" y2="12676"/>
                        <a14:foregroundMark x1="32671" y1="10094" x2="32671" y2="10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180" y="488014"/>
            <a:ext cx="2701290" cy="25402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/>
              <a:t>Core Inspector </a:t>
            </a:r>
            <a:r>
              <a:rPr lang="en-US" dirty="0"/>
              <a:t>action (pseudo-code)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// do nothing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} else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(this-&gt;preorder(n)) {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return n;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children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preorder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  <a:r>
              <a:rPr lang="en-US" dirty="0" err="1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/>
              <a:t>Visitor base class knows about all IR nodes</a:t>
            </a:r>
          </a:p>
          <a:p>
            <a:r>
              <a:rPr lang="en-US" dirty="0"/>
              <a:t>Most of the visitor code is generated automatically by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-generator</a:t>
            </a:r>
          </a:p>
          <a:p>
            <a:r>
              <a:rPr lang="en-US" dirty="0"/>
              <a:t>Visitor knows how to create a new node if any child changes</a:t>
            </a:r>
          </a:p>
          <a:p>
            <a:r>
              <a:rPr lang="en-US" dirty="0"/>
              <a:t>You will subclass a visitor</a:t>
            </a:r>
          </a:p>
          <a:p>
            <a:r>
              <a:rPr lang="en-US" dirty="0"/>
              <a:t>You only need to implement methods for IR node types you care about</a:t>
            </a:r>
          </a:p>
          <a:p>
            <a:pPr lvl="1"/>
            <a:r>
              <a:rPr lang="en-US" dirty="0"/>
              <a:t>Everything else works automatically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custom visitor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final : public Transform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public: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true; 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(IR::Sub*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3586" y="888319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modifies program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7998534" y="1257651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74098" y="5975660"/>
            <a:ext cx="338631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Types of </a:t>
            </a:r>
            <a:r>
              <a:rPr lang="en-US" sz="2400"/>
              <a:t>nodes processed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6815328" y="4836695"/>
            <a:ext cx="51926" cy="1138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221" y="880284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Repeated nodes produce</a:t>
            </a:r>
            <a:br>
              <a:rPr lang="en-US" dirty="0"/>
            </a:br>
            <a:r>
              <a:rPr lang="en-US" dirty="0"/>
              <a:t>the same result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939369" y="1526615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visitor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3" y="1825625"/>
            <a:ext cx="1095274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static bool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IR::Expression* expr)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expr-&gt;to&lt;IR::Constant&gt;();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return false;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-&gt;value == 0;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IR::Add* expr)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(expr-&gt;right)) return expr-&gt;left;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(expr-&gt;left)) return expr-&gt;right;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expr;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3244" y="2542196"/>
            <a:ext cx="21387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Helper function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/>
              <a:t>Example sequence of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ReferenceMap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PassManager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frontend = {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true),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ConstantFolding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TypeInference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SimplifyControlFlow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auto result = program-&gt;apply(frontend);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Data structures populated by visitors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1321" y="2248253"/>
            <a:ext cx="25319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Inspector: builds </a:t>
            </a:r>
            <a:r>
              <a:rPr lang="en-US" dirty="0" err="1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321" y="2633435"/>
            <a:ext cx="25471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Transform: uses </a:t>
            </a:r>
            <a:r>
              <a:rPr lang="en-US" dirty="0" err="1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6932" y="3102279"/>
            <a:ext cx="307630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Build </a:t>
            </a:r>
            <a:r>
              <a:rPr lang="en-US" dirty="0" err="1"/>
              <a:t>refMap</a:t>
            </a:r>
            <a:r>
              <a:rPr lang="en-US" dirty="0"/>
              <a:t> for new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34272" y="3455745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Uses </a:t>
            </a:r>
            <a:r>
              <a:rPr lang="en-US" dirty="0" err="1"/>
              <a:t>refMap</a:t>
            </a:r>
            <a:r>
              <a:rPr lang="en-US" dirty="0"/>
              <a:t>, builds </a:t>
            </a:r>
            <a:r>
              <a:rPr lang="en-US" dirty="0" err="1"/>
              <a:t>typeMap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8747" y="1925016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 manager = sequence </a:t>
            </a:r>
            <a:r>
              <a:rPr lang="en-US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1743" y="5250281"/>
            <a:ext cx="25667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all visitors in front-end on program </a:t>
            </a:r>
            <a:r>
              <a:rPr lang="en-US"/>
              <a:t>in sequence.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9513" y="3876843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Uses </a:t>
            </a:r>
            <a:r>
              <a:rPr lang="en-US" dirty="0" err="1"/>
              <a:t>refMap</a:t>
            </a:r>
            <a:r>
              <a:rPr lang="en-US" dirty="0"/>
              <a:t> and </a:t>
            </a:r>
            <a:r>
              <a:rPr lang="en-US" dirty="0" err="1"/>
              <a:t>typeMap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/>
              <a:t>Core Transform action (pseudo-code)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preorder(copy);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copy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-&gt;clone();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copy-&gt;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final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*final != *n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n = final;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n;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n</a:t>
            </a:r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copy</a:t>
            </a:r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children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clone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each visitor method the Node* handed to the method is a </a:t>
            </a:r>
            <a:r>
              <a:rPr lang="en-US" i="1" dirty="0"/>
              <a:t>clone </a:t>
            </a:r>
            <a:r>
              <a:rPr lang="en-US" dirty="0"/>
              <a:t>of the original node</a:t>
            </a:r>
          </a:p>
          <a:p>
            <a:r>
              <a:rPr lang="en-US" dirty="0"/>
              <a:t>If you store Node* (e.g., in a hash-table) this is a problem</a:t>
            </a:r>
          </a:p>
          <a:p>
            <a:r>
              <a:rPr lang="en-US" dirty="0"/>
              <a:t>You can use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getOriginal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method to access the original node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tv</a:t>
            </a:r>
            <a:r>
              <a:rPr lang="en-US" dirty="0"/>
              <a:t> can never be found in the bindings hash table. </a:t>
            </a:r>
          </a:p>
          <a:p>
            <a:r>
              <a:rPr lang="en-US" dirty="0"/>
              <a:t>We have to index with </a:t>
            </a:r>
            <a:r>
              <a:rPr lang="en-US" dirty="0" err="1"/>
              <a:t>getOriginal</a:t>
            </a:r>
            <a:r>
              <a:rPr lang="en-US" dirty="0"/>
              <a:t>(). </a:t>
            </a:r>
            <a:br>
              <a:rPr lang="en-US" dirty="0"/>
            </a:br>
            <a:r>
              <a:rPr lang="en-US" dirty="0" err="1"/>
              <a:t>tv</a:t>
            </a:r>
            <a:r>
              <a:rPr lang="en-US" dirty="0"/>
              <a:t> is actually a temporary clone of the </a:t>
            </a:r>
            <a:r>
              <a:rPr lang="en-US" dirty="0" err="1"/>
              <a:t>getOriginal</a:t>
            </a:r>
            <a:r>
              <a:rPr lang="en-US" dirty="0"/>
              <a:t>() node.</a:t>
            </a:r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589986" y="4043855"/>
            <a:ext cx="1614766" cy="166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/>
              <a:t>Controlling the visit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visitors visit the children of a node in the order they appear in the visitor class definition</a:t>
            </a:r>
          </a:p>
          <a:p>
            <a:r>
              <a:rPr lang="en-US" dirty="0"/>
              <a:t>You can control the visit order by calling </a:t>
            </a:r>
            <a:r>
              <a:rPr lang="en-US" dirty="0">
                <a:solidFill>
                  <a:srgbClr val="FF0000"/>
                </a:solidFill>
              </a:rPr>
              <a:t>visit</a:t>
            </a:r>
            <a:r>
              <a:rPr lang="en-US" dirty="0"/>
              <a:t> from preorder. </a:t>
            </a:r>
          </a:p>
          <a:p>
            <a:pPr lvl="1"/>
            <a:r>
              <a:rPr lang="en-US" dirty="0"/>
              <a:t>call prune() to inhibit default traversal order (or return false in an Inspector)</a:t>
            </a:r>
          </a:p>
          <a:p>
            <a:r>
              <a:rPr lang="en-US" dirty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(f-&gt;annotations);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visit(f-&gt;type);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 ");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(f-&gt;name);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Custom visit order interspersed with side-effects.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Returning ‘false’ causes the current visitor to stop the traversal.</a:t>
            </a:r>
          </a:p>
          <a:p>
            <a:r>
              <a:rPr lang="en-US" dirty="0"/>
              <a:t>This is achieved calling prune() in a Transform.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/>
              <a:t>Transforming and controlling the visit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/>
              <a:t>Invoke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preorder</a:t>
            </a:r>
            <a:r>
              <a:rPr lang="en-US" dirty="0"/>
              <a:t>, call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visit</a:t>
            </a:r>
            <a:r>
              <a:rPr lang="en-US" dirty="0"/>
              <a:t>, and end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prune</a:t>
            </a:r>
          </a:p>
          <a:p>
            <a:r>
              <a:rPr lang="en-US" dirty="0">
                <a:ea typeface="Consolas" charset="0"/>
                <a:cs typeface="Consolas" charset="0"/>
              </a:rPr>
              <a:t>Call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prune() </a:t>
            </a:r>
            <a:r>
              <a:rPr lang="en-US" b="1" dirty="0">
                <a:ea typeface="Consolas" charset="0"/>
                <a:cs typeface="Consolas" charset="0"/>
              </a:rPr>
              <a:t>after</a:t>
            </a:r>
            <a:r>
              <a:rPr lang="en-US" dirty="0">
                <a:ea typeface="Consolas" charset="0"/>
                <a:cs typeface="Consolas" charset="0"/>
              </a:rPr>
              <a:t> all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visit() </a:t>
            </a:r>
            <a:r>
              <a:rPr lang="en-US" dirty="0">
                <a:ea typeface="Consolas" charset="0"/>
                <a:cs typeface="Consolas" charset="0"/>
              </a:rPr>
              <a:t>calls only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{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)-&gt;to&lt;IR::Expression&gt;();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prune();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return 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503016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Custom </a:t>
            </a:r>
            <a:r>
              <a:rPr lang="en-US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5048" y="3802457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Needs </a:t>
            </a:r>
            <a:r>
              <a:rPr lang="en-US" dirty="0" err="1"/>
              <a:t>upcast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8031" y="4109253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Inhibit standard </a:t>
            </a:r>
            <a:r>
              <a:rPr lang="en-US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4336" y="4840561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Returns a different class than it is visiting.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/>
              <a:t>Where </a:t>
            </a:r>
            <a:r>
              <a:rPr lang="en-US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67890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can tell you how you were reached by the visitor</a:t>
            </a:r>
            <a:br>
              <a:rPr lang="en-US" dirty="0"/>
            </a:br>
            <a:r>
              <a:rPr lang="en-US" dirty="0"/>
              <a:t>in the IR DAG</a:t>
            </a:r>
          </a:p>
          <a:p>
            <a:r>
              <a:rPr lang="en-US" dirty="0"/>
              <a:t>It points to your parent node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findContext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&lt;T&gt;()</a:t>
            </a:r>
            <a:r>
              <a:rPr lang="en-US" dirty="0"/>
              <a:t> will find an ancestor context for a node of type 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MoveInitializers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   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Declaration_Variable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parent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()-&gt;node;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(!parent-&gt;is&lt;IR::P4Control&gt;() &amp;&amp;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!parent-&gt;is&lt;IR::P4Parser&gt;())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// We are not in the local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toplevel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declarations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grand</a:t>
            </a:r>
            <a:br>
              <a:rPr lang="en-US" sz="2400" dirty="0"/>
            </a:br>
            <a:r>
              <a:rPr lang="en-US" sz="2400" dirty="0"/>
              <a:t>parent</a:t>
            </a:r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" y="1"/>
            <a:ext cx="12102353" cy="6059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./p4c-bm2-ss: Compile a P4 program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--help                 Print this help message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--version              Print compiler version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-I path                Specify include path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=value           Define macro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-U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Undefine macro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-E                     Preprocess only, do not compile (prints program on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nocpp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Skip preprocess, assume input file is already preprocessed.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{14|16}          Specify language version to compile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--target target        Compile for the specified target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--arch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arch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Compile for the specified architecture.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--pp file              Pretty-print the program in the specified file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toJSON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file          Dump IR to JSON in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--p4runtime-file file  Write a control-plane API description to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--p4runtime-entres-file file  Write static table entries as a P4Runtime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WriteRequest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message to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--p4runtime-format f   Chose output format, one of {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binary,json,text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}.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Write output to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Wdisable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[=diagnostic] Disable a compiler diagnostic, or disable all warnings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Werror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Treat all warnings as errors.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[Compiler debugging] Adjust logging level per file (see below)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-v                     [Compiler debugging] Increase verbosity level (can be repeated)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--top4 pass1[,pass2]   [Compiler debugging] Dump the P4 representation after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      passes whose name contains one of `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passX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substrings.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      When '-v' is used this will include the compiler IR.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--dump folder          [Compiler debugging] Folder where P4 programs are dumped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--emit-externs         [BMv2 back-end] Force unknown externs to be emitted in the back-end.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92B8A-8828-46DD-A575-87F1B1A88470}"/>
              </a:ext>
            </a:extLst>
          </p:cNvPr>
          <p:cNvSpPr txBox="1"/>
          <p:nvPr/>
        </p:nvSpPr>
        <p:spPr>
          <a:xfrm>
            <a:off x="9416854" y="425084"/>
            <a:ext cx="263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 fragment of the output</a:t>
            </a:r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visitor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init_apply</a:t>
            </a:r>
            <a:r>
              <a:rPr lang="en-US" dirty="0"/>
              <a:t> is called by apply before starting the traversal</a:t>
            </a:r>
          </a:p>
          <a:p>
            <a:r>
              <a:rPr lang="en-US" dirty="0"/>
              <a:t>method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end_apply</a:t>
            </a:r>
            <a:r>
              <a:rPr lang="en-US" dirty="0"/>
              <a:t> is called at the end of the traversal</a:t>
            </a:r>
            <a:br>
              <a:rPr lang="en-US" dirty="0"/>
            </a:br>
            <a:r>
              <a:rPr lang="en-US" dirty="0"/>
              <a:t>(but beware that argument Node may have changed between these two calls in a Transform)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LOG2(”Starting type checking”);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 IR::Node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If the node is part of a parent’s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NameMap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br>
              <a:rPr lang="en-US" dirty="0"/>
            </a:br>
            <a:r>
              <a:rPr lang="en-US" dirty="0"/>
              <a:t>you can just 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RemoveUnusedDeclarations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::preorder(IR::P4Table*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isUsed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::warning("Table %1% is not used; removing",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LOG3("Removing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prune();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All P4Control nodes are in a Vector&lt;Node&gt;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Newly created node to insert after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/>
              <a:t>Inserting an IR::Node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If the node is stored in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, you can return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/>
              <a:t>/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 </a:t>
            </a:r>
            <a:r>
              <a:rPr lang="en-US" dirty="0"/>
              <a:t>and it will be spliced within the parent</a:t>
            </a:r>
          </a:p>
          <a:p>
            <a:pPr lvl="1"/>
            <a:r>
              <a:rPr lang="en-US" dirty="0"/>
              <a:t>You must use the correct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insertions = blocks-&gt;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result = new IR::Vector&lt;IR::Node&gt;();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*insertions)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result;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Keep original node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want to convert the program to something else</a:t>
            </a:r>
            <a:br>
              <a:rPr lang="en-US" dirty="0"/>
            </a:br>
            <a:r>
              <a:rPr lang="en-US" dirty="0"/>
              <a:t>(e.g. 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an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/>
              <a:t>Keep a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e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l = get(map, expression-&gt;left);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e-&gt;emplace("left", l);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r = get(map, expression-&gt;right);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e-&gt;emplace("right", r);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result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6659" y="4446270"/>
            <a:ext cx="1494282" cy="21145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::error()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::warning()</a:t>
            </a:r>
            <a:r>
              <a:rPr lang="en-US" dirty="0"/>
              <a:t> for user-induced errors</a:t>
            </a:r>
          </a:p>
          <a:p>
            <a:r>
              <a:rPr lang="en-US" dirty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::error("Array indexing %1% applied to non-array type %2%",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expression, type-&gt;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</a:p>
          <a:p>
            <a:r>
              <a:rPr lang="en-US" dirty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file.p4(17):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&lt;2&gt;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c = a[2];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/>
              <a:t>They call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method on IR classes involved</a:t>
            </a:r>
          </a:p>
          <a:p>
            <a:r>
              <a:rPr lang="en-US" dirty="0"/>
              <a:t>One should not expose compiler data structures in error messages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283210"/>
            <a:ext cx="1697990" cy="16979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0318" cy="45307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debug the build 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>
                <a:ea typeface="Consolas" charset="0"/>
                <a:cs typeface="Consolas" charset="0"/>
              </a:rPr>
              <a:t>To debug P4 parsing set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>
                <a:ea typeface="Consolas" charset="0"/>
                <a:cs typeface="Consolas" charset="0"/>
              </a:rPr>
              <a:t> before running the compiler</a:t>
            </a:r>
          </a:p>
          <a:p>
            <a:r>
              <a:rPr lang="en-US" dirty="0">
                <a:ea typeface="Consolas" charset="0"/>
                <a:cs typeface="Consolas" charset="0"/>
              </a:rPr>
              <a:t>To get a stack trace on a compiler crash: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(in your back-end you must 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setup_signals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() </a:t>
            </a:r>
            <a:r>
              <a:rPr lang="en-US" dirty="0">
                <a:ea typeface="Consolas" charset="0"/>
                <a:cs typeface="Consolas" charset="0"/>
              </a:rPr>
              <a:t>in main (in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lib/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crash.h</a:t>
            </a:r>
            <a:r>
              <a:rPr lang="en-US" dirty="0">
                <a:ea typeface="Consolas" charset="0"/>
                <a:cs typeface="Consolas" charset="0"/>
              </a:rPr>
              <a:t>))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run with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–Tcrash:1</a:t>
            </a:r>
          </a:p>
          <a:p>
            <a:r>
              <a:rPr lang="en-US" dirty="0">
                <a:ea typeface="Consolas" charset="0"/>
                <a:cs typeface="Consolas" charset="0"/>
              </a:rPr>
              <a:t>Use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catch throw </a:t>
            </a:r>
            <a:r>
              <a:rPr lang="en-US" dirty="0">
                <a:ea typeface="Consolas" charset="0"/>
                <a:cs typeface="Consolas" charset="0"/>
              </a:rPr>
              <a:t>in </a:t>
            </a:r>
            <a:r>
              <a:rPr lang="en-US" dirty="0" err="1">
                <a:ea typeface="Consolas" charset="0"/>
                <a:cs typeface="Consolas" charset="0"/>
              </a:rPr>
              <a:t>gdb</a:t>
            </a:r>
            <a:r>
              <a:rPr lang="en-US" dirty="0">
                <a:ea typeface="Consolas" charset="0"/>
                <a:cs typeface="Consolas" charset="0"/>
              </a:rPr>
              <a:t> to break on exceptions</a:t>
            </a:r>
          </a:p>
          <a:p>
            <a:r>
              <a:rPr lang="en-US" dirty="0">
                <a:ea typeface="Consolas" charset="0"/>
                <a:cs typeface="Consolas" charset="0"/>
              </a:rPr>
              <a:t>Set a breakpoint on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::error</a:t>
            </a:r>
            <a:r>
              <a:rPr lang="en-US" dirty="0">
                <a:ea typeface="Consolas" charset="0"/>
                <a:cs typeface="Consolas" charset="0"/>
              </a:rPr>
              <a:t> in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lib/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error.h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 </a:t>
            </a:r>
            <a:r>
              <a:rPr lang="en-US" dirty="0">
                <a:ea typeface="Consolas" charset="0"/>
                <a:cs typeface="Consolas" charset="0"/>
              </a:rPr>
              <a:t>to break on errors</a:t>
            </a:r>
          </a:p>
          <a:p>
            <a:r>
              <a:rPr lang="en-US" dirty="0" err="1">
                <a:ea typeface="Consolas" charset="0"/>
                <a:cs typeface="Consolas" charset="0"/>
              </a:rPr>
              <a:t>Valgrind</a:t>
            </a:r>
            <a:r>
              <a:rPr lang="en-US" dirty="0">
                <a:ea typeface="Consolas" charset="0"/>
                <a:cs typeface="Consolas" charset="0"/>
              </a:rPr>
              <a:t> is not compatible with the garbage collector library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If you want to run the compiler with </a:t>
            </a:r>
            <a:r>
              <a:rPr lang="en-US" dirty="0" err="1">
                <a:ea typeface="Consolas" charset="0"/>
                <a:cs typeface="Consolas" charset="0"/>
              </a:rPr>
              <a:t>valgrind</a:t>
            </a:r>
            <a:r>
              <a:rPr lang="en-US" dirty="0">
                <a:ea typeface="Consolas" charset="0"/>
                <a:cs typeface="Consolas" charset="0"/>
              </a:rPr>
              <a:t> disable the GC:</a:t>
            </a:r>
          </a:p>
          <a:p>
            <a:pPr lvl="2"/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cmake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 .. –DENABLE_GC=OFF</a:t>
            </a:r>
          </a:p>
          <a:p>
            <a:pPr lvl="2"/>
            <a:r>
              <a:rPr lang="en-US" dirty="0">
                <a:ea typeface="Consolas" charset="0"/>
                <a:cs typeface="Consolas" charset="0"/>
              </a:rPr>
              <a:t>Of course, you will have lots of leaks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018" y="104140"/>
            <a:ext cx="2730500" cy="20434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/>
              <a:t>Use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/>
              <a:t> macro to signal compiler bugs. This macro always throws.</a:t>
            </a:r>
          </a:p>
          <a:p>
            <a:pPr lvl="1"/>
            <a:r>
              <a:rPr lang="en-US" dirty="0"/>
              <a:t>Same arguments as 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b="1" i="1" dirty="0"/>
              <a:t>can</a:t>
            </a:r>
            <a:r>
              <a:rPr lang="en-US" dirty="0"/>
              <a:t> expose internal data structures when calling BUG</a:t>
            </a:r>
          </a:p>
          <a:p>
            <a:r>
              <a:rPr lang="en-US" dirty="0"/>
              <a:t>Don’t use assert</a:t>
            </a:r>
          </a:p>
          <a:p>
            <a:r>
              <a:rPr lang="en-US" dirty="0"/>
              <a:t>Use CHECK_NULL() to check for null pointers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/>
              <a:t> = assert +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/>
              <a:t> in one macro</a:t>
            </a:r>
          </a:p>
          <a:p>
            <a:pPr lvl="1"/>
            <a:r>
              <a:rPr lang="en-US" dirty="0"/>
              <a:t> 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type", f);</a:t>
            </a:r>
          </a:p>
          <a:p>
            <a:r>
              <a:rPr lang="en-US" dirty="0"/>
              <a:t>Use P4C_UNIMPLEMENTED to signal a feature not yet implemented (throws)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47" y="1825625"/>
            <a:ext cx="11335407" cy="4351338"/>
          </a:xfrm>
        </p:spPr>
        <p:txBody>
          <a:bodyPr/>
          <a:lstStyle/>
          <a:p>
            <a:r>
              <a:rPr lang="en-US" dirty="0"/>
              <a:t>Keep the compiler deterministic</a:t>
            </a:r>
          </a:p>
          <a:p>
            <a:pPr lvl="1"/>
            <a:r>
              <a:rPr lang="en-US" dirty="0"/>
              <a:t>Front-end and mid-ends are all deterministic</a:t>
            </a:r>
          </a:p>
          <a:p>
            <a:r>
              <a:rPr lang="en-US" dirty="0"/>
              <a:t>Each 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breakpoints</a:t>
            </a:r>
          </a:p>
          <a:p>
            <a:pPr lvl="1"/>
            <a:r>
              <a:rPr lang="en-US" dirty="0"/>
              <a:t>e.g., in Node::</a:t>
            </a:r>
            <a:r>
              <a:rPr lang="en-US" dirty="0" err="1"/>
              <a:t>trace_creation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ordered_map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(instead of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::map</a:t>
            </a:r>
            <a:r>
              <a:rPr lang="en-US" dirty="0"/>
              <a:t>) and 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ordered_set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(instead of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::set</a:t>
            </a:r>
            <a:r>
              <a:rPr lang="en-US" dirty="0"/>
              <a:t>) if you plan to iterate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65125"/>
            <a:ext cx="3048000" cy="228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Dumping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::dump(</a:t>
            </a:r>
            <a:r>
              <a:rPr lang="en-US" dirty="0" err="1"/>
              <a:t>const</a:t>
            </a:r>
            <a:r>
              <a:rPr lang="en-US" dirty="0"/>
              <a:t> IR::Node*)</a:t>
            </a:r>
            <a:br>
              <a:rPr lang="en-US" dirty="0"/>
            </a:br>
            <a:r>
              <a:rPr lang="en-US" dirty="0"/>
              <a:t>dumps the internal IR representation of a node as human-readable text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using the --top4 –v </a:t>
            </a:r>
            <a:br>
              <a:rPr lang="en-US" dirty="0"/>
            </a:br>
            <a:r>
              <a:rPr lang="en-US" dirty="0"/>
              <a:t>combination is much easier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 id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Fields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 are </a:t>
            </a:r>
          </a:p>
          <a:p>
            <a:r>
              <a:rPr lang="en-US" dirty="0"/>
              <a:t>indented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59755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P4Program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&lt;Node&gt;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IR::Node*)</a:t>
            </a:r>
            <a:r>
              <a:rPr lang="en-US" dirty="0">
                <a:ea typeface="Consolas" charset="0"/>
                <a:cs typeface="Consolas" charset="0"/>
              </a:rPr>
              <a:t> is an abbreviated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To specify a header file you must use the full file name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E.g., -TinlineCommon.h:3</a:t>
            </a:r>
          </a:p>
          <a:p>
            <a:r>
              <a:rPr lang="en-US" dirty="0">
                <a:ea typeface="Consolas" charset="0"/>
                <a:cs typeface="Consolas" charset="0"/>
              </a:rPr>
              <a:t>E.g., -Tpass_manager:1 will print passes as they are executed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 writing compiler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6591" cy="4351338"/>
          </a:xfrm>
        </p:spPr>
        <p:txBody>
          <a:bodyPr/>
          <a:lstStyle/>
          <a:p>
            <a:r>
              <a:rPr lang="en-US" dirty="0"/>
              <a:t>Read the P4</a:t>
            </a:r>
            <a:r>
              <a:rPr lang="en-US" baseline="-25000" dirty="0"/>
              <a:t>16</a:t>
            </a:r>
            <a:r>
              <a:rPr lang="en-US" dirty="0"/>
              <a:t> spec</a:t>
            </a:r>
          </a:p>
          <a:p>
            <a:r>
              <a:rPr lang="en-US" dirty="0"/>
              <a:t>Browse the *.</a:t>
            </a:r>
            <a:r>
              <a:rPr lang="en-US" dirty="0" err="1"/>
              <a:t>def</a:t>
            </a:r>
            <a:r>
              <a:rPr lang="en-US" dirty="0"/>
              <a:t> IR definition files and understand what they represent</a:t>
            </a:r>
          </a:p>
          <a:p>
            <a:r>
              <a:rPr lang="en-US" dirty="0"/>
              <a:t>Understand the visitor interfaces (Inspector, Transform)</a:t>
            </a:r>
          </a:p>
          <a:p>
            <a:r>
              <a:rPr lang="en-US" dirty="0"/>
              <a:t>Read the documentation to know what tools are available</a:t>
            </a:r>
          </a:p>
          <a:p>
            <a:pPr lvl="1"/>
            <a:r>
              <a:rPr lang="en-US" dirty="0"/>
              <a:t>The compiler </a:t>
            </a:r>
            <a:r>
              <a:rPr lang="en-US" dirty="0" err="1"/>
              <a:t>doxygen</a:t>
            </a:r>
            <a:r>
              <a:rPr lang="en-US" dirty="0"/>
              <a:t> documentation (still incomplete)</a:t>
            </a:r>
          </a:p>
          <a:p>
            <a:pPr lvl="1"/>
            <a:r>
              <a:rPr lang="en-US" dirty="0"/>
              <a:t>This document, especially the section “IR and Visitors”</a:t>
            </a:r>
          </a:p>
          <a:p>
            <a:r>
              <a:rPr lang="en-US" dirty="0"/>
              <a:t>Browse the code top-down (starting from main)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4" y="4537591"/>
            <a:ext cx="3175000" cy="2120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19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hard part?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13" y="1825624"/>
            <a:ext cx="11346511" cy="47694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Keeping track of various node versions</a:t>
            </a:r>
          </a:p>
          <a:p>
            <a:r>
              <a:rPr lang="en-US" dirty="0"/>
              <a:t>New versions of nodes are created while transformations occur</a:t>
            </a:r>
          </a:p>
          <a:p>
            <a:r>
              <a:rPr lang="en-US" dirty="0"/>
              <a:t>Even nodes that you are not touching</a:t>
            </a:r>
          </a:p>
          <a:p>
            <a:pPr lvl="1"/>
            <a:r>
              <a:rPr lang="en-US" dirty="0"/>
              <a:t>the ancestors of the nodes you are touching</a:t>
            </a:r>
          </a:p>
          <a:p>
            <a:r>
              <a:rPr lang="en-US" dirty="0"/>
              <a:t>References to nodes may become stale</a:t>
            </a:r>
          </a:p>
          <a:p>
            <a:pPr lvl="1"/>
            <a:r>
              <a:rPr lang="en-US" dirty="0"/>
              <a:t>pointing to old versions of the nodes, no longer in the IR tree</a:t>
            </a:r>
          </a:p>
          <a:p>
            <a:pPr lvl="1"/>
            <a:r>
              <a:rPr lang="en-US" dirty="0"/>
              <a:t>so your carefully constructed maps may need to be reconstructed if you do </a:t>
            </a:r>
            <a:r>
              <a:rPr lang="en-US" i="1" dirty="0"/>
              <a:t>anything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ReferenceMap</a:t>
            </a:r>
            <a:r>
              <a:rPr lang="en-US" dirty="0"/>
              <a:t>, </a:t>
            </a:r>
            <a:r>
              <a:rPr lang="en-US" dirty="0" err="1"/>
              <a:t>TypeMap</a:t>
            </a:r>
            <a:endParaRPr lang="en-US" dirty="0"/>
          </a:p>
          <a:p>
            <a:r>
              <a:rPr lang="en-US" dirty="0"/>
              <a:t>In general, you cannot run two Transforms in sequence if they use some precomputed data structures, since the first will change the program and invalidate the maps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43713" y="709854"/>
            <a:ext cx="1594103" cy="1601541"/>
            <a:chOff x="6809186" y="2405916"/>
            <a:chExt cx="3157640" cy="3095597"/>
          </a:xfrm>
        </p:grpSpPr>
        <p:sp>
          <p:nvSpPr>
            <p:cNvPr id="4" name="Isosceles Triangle 14"/>
            <p:cNvSpPr/>
            <p:nvPr/>
          </p:nvSpPr>
          <p:spPr>
            <a:xfrm>
              <a:off x="6809186" y="2492288"/>
              <a:ext cx="3157640" cy="300922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1"/>
            <p:cNvSpPr/>
            <p:nvPr/>
          </p:nvSpPr>
          <p:spPr>
            <a:xfrm>
              <a:off x="8178165" y="4603338"/>
              <a:ext cx="827289" cy="89817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468520" y="4391645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39200" y="4006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0" y="3625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3244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58200" y="2786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2405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8676900" y="4201442"/>
              <a:ext cx="198052" cy="2237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590380" y="3820441"/>
              <a:ext cx="2845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90380" y="3439441"/>
              <a:ext cx="1321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666580" y="2982242"/>
              <a:ext cx="142286" cy="2618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437980" y="2601242"/>
              <a:ext cx="142286" cy="1856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5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helper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2071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MethodInstance</a:t>
            </a:r>
            <a:r>
              <a:rPr lang="en-US" dirty="0"/>
              <a:t> -&gt; applied to a </a:t>
            </a:r>
            <a:r>
              <a:rPr lang="en-US" dirty="0" err="1"/>
              <a:t>MethodCallExpression</a:t>
            </a:r>
            <a:r>
              <a:rPr lang="en-US" dirty="0"/>
              <a:t>, extracts lots of useful information statically</a:t>
            </a:r>
          </a:p>
          <a:p>
            <a:r>
              <a:rPr lang="en-US" dirty="0" err="1"/>
              <a:t>ConstructorCall</a:t>
            </a:r>
            <a:r>
              <a:rPr lang="en-US" dirty="0"/>
              <a:t> -&gt; like </a:t>
            </a:r>
            <a:r>
              <a:rPr lang="en-US" dirty="0" err="1"/>
              <a:t>MethodInstance</a:t>
            </a:r>
            <a:r>
              <a:rPr lang="en-US" dirty="0"/>
              <a:t>, but for </a:t>
            </a:r>
            <a:r>
              <a:rPr lang="en-US" dirty="0" err="1"/>
              <a:t>ConstructorCallExpressions</a:t>
            </a:r>
            <a:endParaRPr lang="en-US" dirty="0"/>
          </a:p>
          <a:p>
            <a:r>
              <a:rPr lang="en-US" dirty="0" err="1"/>
              <a:t>EnumInstance</a:t>
            </a:r>
            <a:r>
              <a:rPr lang="en-US" dirty="0"/>
              <a:t> -&gt; helps resolve </a:t>
            </a:r>
            <a:r>
              <a:rPr lang="en-US" dirty="0" err="1"/>
              <a:t>Enum</a:t>
            </a:r>
            <a:r>
              <a:rPr lang="en-US" dirty="0"/>
              <a:t> fields</a:t>
            </a:r>
          </a:p>
          <a:p>
            <a:r>
              <a:rPr lang="en-US" dirty="0" err="1"/>
              <a:t>ParameterSubstitution</a:t>
            </a:r>
            <a:r>
              <a:rPr lang="en-US" dirty="0"/>
              <a:t> -&gt; represents a binding of Expressions to Parameters</a:t>
            </a:r>
          </a:p>
          <a:p>
            <a:pPr lvl="1"/>
            <a:r>
              <a:rPr lang="en-US" dirty="0"/>
              <a:t>Use P4::</a:t>
            </a:r>
            <a:r>
              <a:rPr lang="en-US" dirty="0" err="1"/>
              <a:t>SubstituteParameters</a:t>
            </a:r>
            <a:r>
              <a:rPr lang="en-US" dirty="0"/>
              <a:t> to apply a substitution</a:t>
            </a:r>
          </a:p>
          <a:p>
            <a:r>
              <a:rPr lang="en-US" dirty="0"/>
              <a:t>P4CoreLibrary -&gt; represents core.p4 library</a:t>
            </a:r>
          </a:p>
          <a:p>
            <a:r>
              <a:rPr lang="en-US" dirty="0" err="1"/>
              <a:t>TableApply</a:t>
            </a:r>
            <a:r>
              <a:rPr lang="en-US" dirty="0"/>
              <a:t> -&gt; helps resolve expressions on tables:</a:t>
            </a:r>
          </a:p>
          <a:p>
            <a:pPr lvl="1"/>
            <a:r>
              <a:rPr lang="en-US" dirty="0" err="1"/>
              <a:t>table.apply</a:t>
            </a:r>
            <a:r>
              <a:rPr lang="en-US" dirty="0"/>
              <a:t>().hit</a:t>
            </a:r>
          </a:p>
          <a:p>
            <a:pPr lvl="1"/>
            <a:r>
              <a:rPr lang="en-US" dirty="0" err="1"/>
              <a:t>table.apply</a:t>
            </a:r>
            <a:r>
              <a:rPr lang="en-US" dirty="0"/>
              <a:t>().</a:t>
            </a:r>
            <a:r>
              <a:rPr lang="en-US" dirty="0" err="1"/>
              <a:t>action_run</a:t>
            </a:r>
            <a:endParaRPr lang="en-US" dirty="0"/>
          </a:p>
          <a:p>
            <a:r>
              <a:rPr lang="en-US" dirty="0" err="1"/>
              <a:t>CallGraph</a:t>
            </a:r>
            <a:r>
              <a:rPr lang="en-US" dirty="0"/>
              <a:t>: performs topological sorting, </a:t>
            </a:r>
            <a:br>
              <a:rPr lang="en-US" dirty="0"/>
            </a:br>
            <a:r>
              <a:rPr lang="en-US" dirty="0"/>
              <a:t>including strongly-connected component computation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710" y="3813810"/>
            <a:ext cx="2743200" cy="2743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7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the provided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Front-end passes</a:t>
            </a:r>
          </a:p>
          <a:p>
            <a:r>
              <a:rPr lang="en-US" dirty="0"/>
              <a:t>Mid-end passes</a:t>
            </a:r>
          </a:p>
        </p:txBody>
      </p:sp>
      <p:pic>
        <p:nvPicPr>
          <p:cNvPr id="4" name="Picture 3" descr="... America's Most Popular National Parks - Yellowstone National Park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279" y="803439"/>
            <a:ext cx="3202061" cy="24049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94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(v1.0 / 1.1) front-end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in frontends/p4-14</a:t>
            </a:r>
          </a:p>
          <a:p>
            <a:r>
              <a:rPr lang="en-US" dirty="0"/>
              <a:t>Parsed using flex / </a:t>
            </a:r>
            <a:r>
              <a:rPr lang="en-US" dirty="0" err="1"/>
              <a:t>yacc</a:t>
            </a:r>
            <a:endParaRPr lang="en-US" dirty="0"/>
          </a:p>
          <a:p>
            <a:r>
              <a:rPr lang="en-US" dirty="0"/>
              <a:t>Supports almost all of P4</a:t>
            </a:r>
            <a:r>
              <a:rPr lang="en-US" baseline="-25000" dirty="0"/>
              <a:t>14</a:t>
            </a:r>
            <a:r>
              <a:rPr lang="en-US" dirty="0"/>
              <a:t> v1.0 and v1.1</a:t>
            </a:r>
            <a:endParaRPr lang="en-US" baseline="-25000" dirty="0"/>
          </a:p>
          <a:p>
            <a:r>
              <a:rPr lang="en-US" dirty="0"/>
              <a:t>Some IR classes are only used to represent P4</a:t>
            </a:r>
            <a:r>
              <a:rPr lang="en-US" baseline="-25000" dirty="0"/>
              <a:t>14</a:t>
            </a:r>
            <a:r>
              <a:rPr lang="en-US" dirty="0"/>
              <a:t> programs</a:t>
            </a:r>
          </a:p>
          <a:p>
            <a:r>
              <a:rPr lang="en-US" dirty="0"/>
              <a:t>Custom P4</a:t>
            </a:r>
            <a:r>
              <a:rPr lang="en-US" baseline="-25000" dirty="0"/>
              <a:t>14</a:t>
            </a:r>
            <a:r>
              <a:rPr lang="en-US" dirty="0"/>
              <a:t> type inference </a:t>
            </a:r>
          </a:p>
          <a:p>
            <a:r>
              <a:rPr lang="en-US" dirty="0"/>
              <a:t>Converted to P4</a:t>
            </a:r>
            <a:r>
              <a:rPr lang="en-US" baseline="-25000" dirty="0"/>
              <a:t>16</a:t>
            </a:r>
            <a:r>
              <a:rPr lang="en-US" dirty="0"/>
              <a:t> IR</a:t>
            </a:r>
          </a:p>
          <a:p>
            <a:r>
              <a:rPr lang="en-US" dirty="0"/>
              <a:t>Uses the v1model.p4 architectural model</a:t>
            </a:r>
          </a:p>
        </p:txBody>
      </p:sp>
      <p:pic>
        <p:nvPicPr>
          <p:cNvPr id="3" name="Picture 2" descr="classic car blue - vector Clip A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704399"/>
            <a:ext cx="2080990" cy="15468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410"/>
            <a:ext cx="10515600" cy="998454"/>
          </a:xfrm>
        </p:spPr>
        <p:txBody>
          <a:bodyPr/>
          <a:lstStyle/>
          <a:p>
            <a:r>
              <a:rPr lang="en-US" dirty="0"/>
              <a:t>v1model.p4: A P4</a:t>
            </a:r>
            <a:r>
              <a:rPr lang="en-US" baseline="-25000" dirty="0"/>
              <a:t>14</a:t>
            </a:r>
            <a:r>
              <a:rPr lang="en-US" dirty="0"/>
              <a:t> switch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943" y="2191656"/>
            <a:ext cx="1712686" cy="17707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Parse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5057" y="219165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verify</a:t>
            </a:r>
          </a:p>
          <a:p>
            <a:pPr algn="ctr"/>
            <a:r>
              <a:rPr lang="en-US" sz="3600" dirty="0" err="1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9629" y="2191656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ingress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314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egress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7885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sz="3600" dirty="0" err="1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5999" y="460828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deparse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289629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37743" y="2773928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87771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492342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H="1">
            <a:off x="5653314" y="3077028"/>
            <a:ext cx="889001" cy="2416627"/>
          </a:xfrm>
          <a:prstGeom prst="bentConnector5">
            <a:avLst>
              <a:gd name="adj1" fmla="val -46530"/>
              <a:gd name="adj2" fmla="val 50000"/>
              <a:gd name="adj3" fmla="val 1526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43330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1640456" y="5118097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0385" y="1163994"/>
            <a:ext cx="11299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P4</a:t>
            </a:r>
            <a:r>
              <a:rPr lang="en-US" sz="2400" baseline="-25000" dirty="0"/>
              <a:t>16 </a:t>
            </a:r>
            <a:r>
              <a:rPr lang="en-US" sz="2400" dirty="0"/>
              <a:t>switch architecture that models the fixed switch architecture from the P4</a:t>
            </a:r>
            <a:r>
              <a:rPr lang="en-US" sz="2400" baseline="-25000" dirty="0"/>
              <a:t>14</a:t>
            </a:r>
            <a:r>
              <a:rPr lang="en-US" sz="2400" dirty="0"/>
              <a:t> spec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backward compatibility for P4</a:t>
            </a:r>
            <a:r>
              <a:rPr lang="en-US" sz="2400" baseline="-25000" dirty="0"/>
              <a:t>14</a:t>
            </a:r>
            <a:r>
              <a:rPr lang="en-US" sz="2400" dirty="0"/>
              <a:t> programs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23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P4</a:t>
            </a:r>
            <a:r>
              <a:rPr lang="en-US" baseline="-25000" dirty="0"/>
              <a:t>16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Parser written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bison</a:t>
            </a:r>
          </a:p>
          <a:p>
            <a:r>
              <a:rPr lang="en-US" dirty="0"/>
              <a:t>Grammar is sometimes difficult to express using bison capabilities</a:t>
            </a:r>
          </a:p>
          <a:p>
            <a:r>
              <a:rPr lang="en-US" dirty="0"/>
              <a:t>Parser, </a:t>
            </a:r>
            <a:r>
              <a:rPr lang="en-US" dirty="0" err="1"/>
              <a:t>lexer</a:t>
            </a:r>
            <a:r>
              <a:rPr lang="en-US" dirty="0"/>
              <a:t> and symbol manager cooperate to resolve identifiers</a:t>
            </a:r>
          </a:p>
          <a:p>
            <a:pPr lvl="1"/>
            <a:r>
              <a:rPr lang="en-US" dirty="0"/>
              <a:t>Lexer distinguishes types from regular identifiers using symbol table</a:t>
            </a:r>
          </a:p>
          <a:p>
            <a:pPr lvl="1"/>
            <a:r>
              <a:rPr lang="en-US" dirty="0" err="1"/>
              <a:t>symbol_table.h</a:t>
            </a:r>
            <a:r>
              <a:rPr lang="en-US" dirty="0"/>
              <a:t>/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/>
              <a:t>Important P4</a:t>
            </a:r>
            <a:r>
              <a:rPr lang="en-US" baseline="-25000" dirty="0"/>
              <a:t>16</a:t>
            </a:r>
            <a:r>
              <a:rPr lang="en-US" dirty="0"/>
              <a:t>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59" y="886801"/>
            <a:ext cx="11370351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IR::P4Program</a:t>
            </a:r>
          </a:p>
          <a:p>
            <a:r>
              <a:rPr lang="en-US" dirty="0"/>
              <a:t>IR::Constant – integer literal (uses </a:t>
            </a:r>
            <a:r>
              <a:rPr lang="en-US" dirty="0" err="1"/>
              <a:t>libgmp</a:t>
            </a:r>
            <a:r>
              <a:rPr lang="en-US" dirty="0"/>
              <a:t> for arbitrary precision)</a:t>
            </a:r>
          </a:p>
          <a:p>
            <a:r>
              <a:rPr lang="en-US" dirty="0"/>
              <a:t>IR::</a:t>
            </a:r>
            <a:r>
              <a:rPr lang="en-US" dirty="0" err="1"/>
              <a:t>IDeclaration</a:t>
            </a:r>
            <a:r>
              <a:rPr lang="en-US" dirty="0"/>
              <a:t> – interface for all classes that introduce a new name</a:t>
            </a:r>
          </a:p>
          <a:p>
            <a:r>
              <a:rPr lang="en-US" dirty="0"/>
              <a:t>IR::</a:t>
            </a:r>
            <a:r>
              <a:rPr lang="en-US" dirty="0" err="1"/>
              <a:t>INamespace</a:t>
            </a:r>
            <a:r>
              <a:rPr lang="en-US" dirty="0"/>
              <a:t> – interface for all classes that introduce a new scope</a:t>
            </a:r>
          </a:p>
          <a:p>
            <a:r>
              <a:rPr lang="en-US" dirty="0"/>
              <a:t>IR::P4Table – a P4</a:t>
            </a:r>
            <a:r>
              <a:rPr lang="en-US" baseline="-25000" dirty="0"/>
              <a:t>16</a:t>
            </a:r>
            <a:r>
              <a:rPr lang="en-US" dirty="0"/>
              <a:t> table (“V1Table” is used for P4</a:t>
            </a:r>
            <a:r>
              <a:rPr lang="en-US" baseline="-25000" dirty="0"/>
              <a:t>14</a:t>
            </a:r>
            <a:r>
              <a:rPr lang="en-US" dirty="0"/>
              <a:t>)</a:t>
            </a:r>
          </a:p>
          <a:p>
            <a:r>
              <a:rPr lang="en-US" dirty="0"/>
              <a:t>IR::P4Parser, IR::P4Control, IR::P4Action – P4</a:t>
            </a:r>
            <a:r>
              <a:rPr lang="en-US" baseline="-25000" dirty="0"/>
              <a:t>16</a:t>
            </a:r>
            <a:r>
              <a:rPr lang="en-US" dirty="0"/>
              <a:t> objects</a:t>
            </a:r>
          </a:p>
          <a:p>
            <a:r>
              <a:rPr lang="en-US" dirty="0"/>
              <a:t>IR::</a:t>
            </a:r>
            <a:r>
              <a:rPr lang="en-US" dirty="0" err="1"/>
              <a:t>Type_Control</a:t>
            </a:r>
            <a:r>
              <a:rPr lang="en-US" dirty="0"/>
              <a:t> – A control block type declaration (also for Parser, Action, Table)</a:t>
            </a:r>
          </a:p>
          <a:p>
            <a:r>
              <a:rPr lang="en-US" dirty="0"/>
              <a:t>IR::</a:t>
            </a:r>
            <a:r>
              <a:rPr lang="en-US" dirty="0" err="1"/>
              <a:t>Declaration_ID</a:t>
            </a:r>
            <a:r>
              <a:rPr lang="en-US" dirty="0"/>
              <a:t> – a declaration that is just an identifier (e.g., in </a:t>
            </a:r>
            <a:r>
              <a:rPr lang="en-US" dirty="0" err="1"/>
              <a:t>enum</a:t>
            </a:r>
            <a:r>
              <a:rPr lang="en-US" dirty="0"/>
              <a:t>)</a:t>
            </a:r>
          </a:p>
          <a:p>
            <a:r>
              <a:rPr lang="en-US" dirty="0"/>
              <a:t>IR::</a:t>
            </a:r>
            <a:r>
              <a:rPr lang="en-US" dirty="0" err="1"/>
              <a:t>Declaration_Instance</a:t>
            </a:r>
            <a:r>
              <a:rPr lang="en-US" dirty="0"/>
              <a:t> – instantiates a compile-time object calling a constructor</a:t>
            </a:r>
          </a:p>
          <a:p>
            <a:r>
              <a:rPr lang="en-US" dirty="0"/>
              <a:t>IR::Parameter – function/method/block parameter</a:t>
            </a:r>
          </a:p>
          <a:p>
            <a:r>
              <a:rPr lang="en-US" dirty="0"/>
              <a:t>IR::</a:t>
            </a:r>
            <a:r>
              <a:rPr lang="en-US" dirty="0" err="1"/>
              <a:t>Type_Extern</a:t>
            </a:r>
            <a:r>
              <a:rPr lang="en-US" dirty="0"/>
              <a:t> – represents an extern block type</a:t>
            </a:r>
          </a:p>
          <a:p>
            <a:r>
              <a:rPr lang="en-US" dirty="0"/>
              <a:t>IR::</a:t>
            </a:r>
            <a:r>
              <a:rPr lang="en-US" dirty="0" err="1"/>
              <a:t>TypeSpecialized</a:t>
            </a:r>
            <a:r>
              <a:rPr lang="en-US" dirty="0"/>
              <a:t> – e.g., </a:t>
            </a:r>
            <a:r>
              <a:rPr lang="en-US" dirty="0" err="1"/>
              <a:t>ext</a:t>
            </a:r>
            <a:r>
              <a:rPr lang="en-US" dirty="0"/>
              <a:t>&lt;bit&lt;32&gt;&gt;, where </a:t>
            </a:r>
            <a:r>
              <a:rPr lang="en-US" dirty="0" err="1"/>
              <a:t>ext</a:t>
            </a:r>
            <a:r>
              <a:rPr lang="en-US" dirty="0"/>
              <a:t> is an extern</a:t>
            </a:r>
          </a:p>
          <a:p>
            <a:r>
              <a:rPr lang="en-US" dirty="0"/>
              <a:t>IR::</a:t>
            </a:r>
            <a:r>
              <a:rPr lang="en-US" dirty="0" err="1"/>
              <a:t>TypeNameExpression</a:t>
            </a:r>
            <a:r>
              <a:rPr lang="en-US" dirty="0"/>
              <a:t> – e.g., </a:t>
            </a:r>
            <a:r>
              <a:rPr lang="en-US" dirty="0" err="1"/>
              <a:t>enum</a:t>
            </a:r>
            <a:r>
              <a:rPr lang="en-US" dirty="0"/>
              <a:t> X { b }  X x = 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.b</a:t>
            </a:r>
            <a:r>
              <a:rPr lang="en-US" dirty="0"/>
              <a:t>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E05-E84F-4E83-86B4-C436FF5F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passes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3919-08FD-4821-B7A1-6C6DA758D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42" y="1825625"/>
            <a:ext cx="1109935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Need to be rerun every time the program changes</a:t>
            </a:r>
          </a:p>
          <a:p>
            <a:pPr lvl="1"/>
            <a:r>
              <a:rPr lang="en-US" sz="2800" dirty="0" err="1"/>
              <a:t>ResolveReferences</a:t>
            </a:r>
            <a:endParaRPr lang="en-US" sz="2800" dirty="0"/>
          </a:p>
          <a:p>
            <a:pPr lvl="1"/>
            <a:r>
              <a:rPr lang="en-US" sz="2800" dirty="0" err="1"/>
              <a:t>TypeInference</a:t>
            </a:r>
            <a:endParaRPr lang="en-US" sz="2800" dirty="0"/>
          </a:p>
          <a:p>
            <a:r>
              <a:rPr lang="en-US" sz="3200" dirty="0"/>
              <a:t>Evaluator</a:t>
            </a:r>
          </a:p>
          <a:p>
            <a:pPr lvl="1"/>
            <a:r>
              <a:rPr lang="en-US" sz="2800" dirty="0"/>
              <a:t>Run after front-end and mid-end</a:t>
            </a:r>
          </a:p>
          <a:p>
            <a:pPr lvl="1"/>
            <a:r>
              <a:rPr lang="en-US" sz="2800" dirty="0"/>
              <a:t>Builds the hierarchy of statically allocated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3BBC-AB2C-42AE-AF13-116F1A13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009DB-D001-4346-98AC-748F7740F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67800" y="27758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0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ResolveReferences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418"/>
            <a:ext cx="11153274" cy="51342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frequently used pass</a:t>
            </a:r>
          </a:p>
          <a:p>
            <a:pPr lvl="1"/>
            <a:r>
              <a:rPr lang="en-US" dirty="0"/>
              <a:t>Called almost every time the program IR changes</a:t>
            </a:r>
          </a:p>
          <a:p>
            <a:r>
              <a:rPr lang="en-US" dirty="0"/>
              <a:t>Fills a </a:t>
            </a:r>
            <a:r>
              <a:rPr lang="en-US" dirty="0" err="1"/>
              <a:t>ReferenceMap</a:t>
            </a:r>
            <a:endParaRPr lang="en-US" dirty="0"/>
          </a:p>
          <a:p>
            <a:pPr lvl="1"/>
            <a:r>
              <a:rPr lang="en-US" dirty="0"/>
              <a:t>Maps each Path to a declaration</a:t>
            </a:r>
          </a:p>
          <a:p>
            <a:pPr lvl="1"/>
            <a:r>
              <a:rPr lang="en-US" dirty="0"/>
              <a:t>See below for a description of the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(Does not do anything if the program has not changed since the last invocation)</a:t>
            </a:r>
          </a:p>
          <a:p>
            <a:r>
              <a:rPr lang="en-US" dirty="0"/>
              <a:t>It must be run starting at the </a:t>
            </a:r>
            <a:r>
              <a:rPr lang="en-US" dirty="0" err="1"/>
              <a:t>toplevel</a:t>
            </a:r>
            <a:r>
              <a:rPr lang="en-US" dirty="0"/>
              <a:t> P4Program</a:t>
            </a:r>
          </a:p>
          <a:p>
            <a:pPr lvl="1"/>
            <a:r>
              <a:rPr lang="en-US" dirty="0"/>
              <a:t>Otherwise it may complain about unknown symbols</a:t>
            </a:r>
          </a:p>
          <a:p>
            <a:r>
              <a:rPr lang="en-US" dirty="0"/>
              <a:t>Can optionally warn about shadowed symbols</a:t>
            </a:r>
          </a:p>
          <a:p>
            <a:r>
              <a:rPr lang="en-US" dirty="0"/>
              <a:t>Scans namespaces inside-out: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ISimpleNamespace</a:t>
            </a:r>
            <a:r>
              <a:rPr lang="en-US" dirty="0"/>
              <a:t> – at most one declaration with a given name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IGeneralNamespace</a:t>
            </a:r>
            <a:r>
              <a:rPr lang="en-US" dirty="0"/>
              <a:t> – allows multiple declarations with the same name (e.g., extern methods)</a:t>
            </a:r>
          </a:p>
          <a:p>
            <a:endParaRPr lang="en-US" dirty="0"/>
          </a:p>
        </p:txBody>
      </p:sp>
      <p:pic>
        <p:nvPicPr>
          <p:cNvPr id="4" name="Picture 3" descr="AMPA Salvador Espriu: abril 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418" y="365125"/>
            <a:ext cx="2466975" cy="18478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9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identifiers </a:t>
            </a:r>
          </a:p>
          <a:p>
            <a:r>
              <a:rPr lang="en-US" dirty="0"/>
              <a:t>IR::Path can appear in two contexts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PathExpression</a:t>
            </a:r>
            <a:r>
              <a:rPr lang="en-US" dirty="0"/>
              <a:t>: an expression that refers to a name (name is a Path)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Type_Name</a:t>
            </a:r>
            <a:r>
              <a:rPr lang="en-US" dirty="0"/>
              <a:t>: an expression that refers to a type by name (name is a Path)</a:t>
            </a:r>
          </a:p>
          <a:p>
            <a:r>
              <a:rPr lang="en-US" dirty="0"/>
              <a:t>IR::Member represents a field access</a:t>
            </a:r>
          </a:p>
          <a:p>
            <a:r>
              <a:rPr lang="en-US" dirty="0" err="1"/>
              <a:t>ReferenceMap</a:t>
            </a:r>
            <a:r>
              <a:rPr lang="en-US" dirty="0"/>
              <a:t> core methods: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IR::</a:t>
            </a:r>
            <a:r>
              <a:rPr lang="en-US" dirty="0" err="1"/>
              <a:t>IDeclaration</a:t>
            </a:r>
            <a:r>
              <a:rPr lang="en-US" dirty="0"/>
              <a:t>* </a:t>
            </a:r>
            <a:r>
              <a:rPr lang="en-US" dirty="0" err="1"/>
              <a:t>getDeclaration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/>
              <a:t> IR::Path* path)</a:t>
            </a:r>
          </a:p>
          <a:p>
            <a:pPr lvl="1"/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base) </a:t>
            </a:r>
          </a:p>
          <a:p>
            <a:r>
              <a:rPr lang="en-US" dirty="0" err="1"/>
              <a:t>ResolveReferences</a:t>
            </a:r>
            <a:r>
              <a:rPr lang="en-US" dirty="0"/>
              <a:t> fills a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Note: source position </a:t>
            </a:r>
            <a:r>
              <a:rPr lang="en-US" i="1" dirty="0"/>
              <a:t>is important</a:t>
            </a:r>
            <a:r>
              <a:rPr lang="en-US" dirty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INode</a:t>
            </a:r>
            <a:r>
              <a:rPr lang="en-US" dirty="0"/>
              <a:t> that introduced symbol referred.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dirty="0"/>
              <a:t>Fresh unique name within </a:t>
            </a:r>
            <a:r>
              <a:rPr lang="en-US"/>
              <a:t>the program.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IR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Decl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IR</a:t>
            </a:r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declarations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</a:t>
            </a:r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9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architecture</a:t>
            </a:r>
          </a:p>
          <a:p>
            <a:r>
              <a:rPr lang="en-US" dirty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/>
              <a:t>A guide to the provided passes</a:t>
            </a:r>
          </a:p>
          <a:p>
            <a:pPr lvl="1"/>
            <a:r>
              <a:rPr lang="en-US" dirty="0"/>
              <a:t>Front-end passes</a:t>
            </a:r>
          </a:p>
          <a:p>
            <a:pPr lvl="1"/>
            <a:r>
              <a:rPr lang="en-US" dirty="0"/>
              <a:t>Mid-end passes</a:t>
            </a:r>
          </a:p>
          <a:p>
            <a:r>
              <a:rPr lang="en-US" dirty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z = x + </a:t>
            </a:r>
            <a:r>
              <a:rPr lang="en-US" dirty="0" err="1"/>
              <a:t>w.s</a:t>
            </a:r>
            <a:r>
              <a:rPr lang="en-US" dirty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P4Program</a:t>
            </a:r>
          </a:p>
          <a:p>
            <a:r>
              <a:rPr lang="en-US" sz="1600" dirty="0"/>
              <a:t>  declarations=Vector&lt;Node&gt;[3]</a:t>
            </a:r>
          </a:p>
          <a:p>
            <a:r>
              <a:rPr lang="en-US" sz="1600" dirty="0"/>
              <a:t>    0=</a:t>
            </a:r>
            <a:r>
              <a:rPr lang="en-US" sz="1600" dirty="0" err="1"/>
              <a:t>Declaration_Constant</a:t>
            </a:r>
            <a:r>
              <a:rPr lang="en-US" sz="1600" dirty="0"/>
              <a:t>, name=x</a:t>
            </a:r>
          </a:p>
          <a:p>
            <a:r>
              <a:rPr lang="en-US" sz="1600" dirty="0"/>
              <a:t>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  initializer=Constant, value=10</a:t>
            </a:r>
          </a:p>
          <a:p>
            <a:r>
              <a:rPr lang="en-US" sz="1600" dirty="0"/>
              <a:t>    1=</a:t>
            </a:r>
            <a:r>
              <a:rPr lang="en-US" sz="1600" dirty="0" err="1"/>
              <a:t>Type_Struct</a:t>
            </a:r>
            <a:r>
              <a:rPr lang="en-US" sz="1600" dirty="0"/>
              <a:t>, name=S</a:t>
            </a:r>
          </a:p>
          <a:p>
            <a:r>
              <a:rPr lang="en-US" sz="1600" dirty="0"/>
              <a:t>        fields=Vector&lt;</a:t>
            </a:r>
            <a:r>
              <a:rPr lang="en-US" sz="1600" dirty="0" err="1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0=</a:t>
            </a:r>
            <a:r>
              <a:rPr lang="en-US" sz="1600" dirty="0" err="1"/>
              <a:t>StructField</a:t>
            </a:r>
            <a:r>
              <a:rPr lang="en-US" sz="1600" dirty="0"/>
              <a:t>, name=s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2=P4Action, name=a</a:t>
            </a:r>
          </a:p>
          <a:p>
            <a:r>
              <a:rPr lang="en-US" sz="1600" dirty="0"/>
              <a:t>      parameters=</a:t>
            </a:r>
            <a:r>
              <a:rPr lang="en-US" sz="1600" dirty="0" err="1"/>
              <a:t>ParameterList</a:t>
            </a:r>
            <a:endParaRPr lang="en-US" sz="1600" dirty="0"/>
          </a:p>
          <a:p>
            <a:r>
              <a:rPr lang="en-US" sz="1600" dirty="0"/>
              <a:t>        parameters=Vector&lt;Parameter&gt;[2]</a:t>
            </a:r>
          </a:p>
          <a:p>
            <a:r>
              <a:rPr lang="en-US" sz="1600" dirty="0"/>
              <a:t>          0=Parameter, name=w, direction=in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Type_Name</a:t>
            </a:r>
            <a:endParaRPr lang="en-US" sz="1600" dirty="0"/>
          </a:p>
          <a:p>
            <a:r>
              <a:rPr lang="en-US" sz="1600" dirty="0"/>
              <a:t>              path=S</a:t>
            </a:r>
          </a:p>
          <a:p>
            <a:r>
              <a:rPr lang="en-US" sz="1600" dirty="0"/>
              <a:t>          1=Parameter, name=z, direction=out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  body=Vector&lt;</a:t>
            </a:r>
            <a:r>
              <a:rPr lang="en-US" sz="1600" dirty="0" err="1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0=</a:t>
            </a:r>
            <a:r>
              <a:rPr lang="en-US" sz="1600" dirty="0" err="1"/>
              <a:t>AssignmentStatement</a:t>
            </a:r>
            <a:endParaRPr lang="en-US" sz="1600" dirty="0"/>
          </a:p>
          <a:p>
            <a:r>
              <a:rPr lang="en-US" sz="1600" dirty="0"/>
              <a:t>          left=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path=z</a:t>
            </a:r>
          </a:p>
          <a:p>
            <a:r>
              <a:rPr lang="en-US" sz="1600" dirty="0"/>
              <a:t>          right=Add</a:t>
            </a:r>
          </a:p>
          <a:p>
            <a:r>
              <a:rPr lang="en-US" sz="1600" dirty="0"/>
              <a:t>            left=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  path=x</a:t>
            </a:r>
          </a:p>
          <a:p>
            <a:r>
              <a:rPr lang="en-US" sz="1600" dirty="0"/>
              <a:t>            right=Member</a:t>
            </a:r>
          </a:p>
          <a:p>
            <a:r>
              <a:rPr lang="en-US" sz="1600" dirty="0"/>
              <a:t>              expr=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    path=w</a:t>
            </a:r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29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4733"/>
            <a:ext cx="12192000" cy="5223268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dirty="0" err="1"/>
              <a:t>TypeInference</a:t>
            </a:r>
            <a:endParaRPr lang="en-US" dirty="0"/>
          </a:p>
          <a:p>
            <a:r>
              <a:rPr lang="en-US" dirty="0"/>
              <a:t>Needs a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Checks program typing</a:t>
            </a:r>
          </a:p>
          <a:p>
            <a:r>
              <a:rPr lang="en-US" dirty="0"/>
              <a:t>Computes values for type variables</a:t>
            </a:r>
          </a:p>
          <a:p>
            <a:r>
              <a:rPr lang="en-US" dirty="0"/>
              <a:t>Inserts explicit casts where needed</a:t>
            </a:r>
          </a:p>
          <a:p>
            <a:r>
              <a:rPr lang="en-US" dirty="0"/>
              <a:t>If no casts are needed it should behave like an Inspector and not change the IR</a:t>
            </a:r>
          </a:p>
          <a:p>
            <a:r>
              <a:rPr lang="en-US" dirty="0"/>
              <a:t>Produces a </a:t>
            </a:r>
            <a:r>
              <a:rPr lang="en-US" dirty="0" err="1"/>
              <a:t>TypeMap</a:t>
            </a:r>
            <a:endParaRPr lang="en-US" dirty="0"/>
          </a:p>
          <a:p>
            <a:pPr lvl="1"/>
            <a:r>
              <a:rPr lang="en-US" dirty="0"/>
              <a:t>for each node that has a type the map stores its </a:t>
            </a:r>
            <a:r>
              <a:rPr lang="en-US" b="1" dirty="0"/>
              <a:t>canonical</a:t>
            </a:r>
            <a:r>
              <a:rPr lang="en-US" dirty="0"/>
              <a:t> type</a:t>
            </a:r>
          </a:p>
          <a:p>
            <a:pPr lvl="1"/>
            <a:r>
              <a:rPr lang="en-US" dirty="0"/>
              <a:t>the canonical representation is not part of the IR program DAG</a:t>
            </a:r>
            <a:br>
              <a:rPr lang="en-US" dirty="0"/>
            </a:br>
            <a:r>
              <a:rPr lang="en-US" dirty="0"/>
              <a:t>(e.g., </a:t>
            </a:r>
            <a:r>
              <a:rPr lang="en-US" dirty="0" err="1"/>
              <a:t>struct</a:t>
            </a:r>
            <a:r>
              <a:rPr lang="en-US" dirty="0"/>
              <a:t> always uses </a:t>
            </a:r>
            <a:r>
              <a:rPr lang="en-US" dirty="0" err="1"/>
              <a:t>TypeName</a:t>
            </a:r>
            <a:r>
              <a:rPr lang="en-US" dirty="0"/>
              <a:t> for fields, but canonical </a:t>
            </a:r>
            <a:r>
              <a:rPr lang="en-US" dirty="0" err="1"/>
              <a:t>struct</a:t>
            </a:r>
            <a:r>
              <a:rPr lang="en-US" dirty="0"/>
              <a:t> has actual field types)</a:t>
            </a:r>
          </a:p>
          <a:p>
            <a:pPr lvl="1"/>
            <a:r>
              <a:rPr lang="en-US" dirty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5231391" y="56814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IR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58457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966367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471635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605336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806955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6159827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645075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854184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845515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827659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23008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37761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84888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76548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IR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94764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199"/>
            <a:ext cx="8229600" cy="5049253"/>
          </a:xfrm>
        </p:spPr>
        <p:txBody>
          <a:bodyPr>
            <a:normAutofit/>
          </a:bodyPr>
          <a:lstStyle/>
          <a:p>
            <a:r>
              <a:rPr lang="en-US" dirty="0"/>
              <a:t>Somewhat complicated due to generics</a:t>
            </a:r>
          </a:p>
          <a:p>
            <a:r>
              <a:rPr lang="en-US" dirty="0"/>
              <a:t>Infers values for unspecified type-variables</a:t>
            </a:r>
          </a:p>
          <a:p>
            <a:r>
              <a:rPr lang="en-US" dirty="0"/>
              <a:t>Uses </a:t>
            </a:r>
            <a:r>
              <a:rPr lang="en-US" dirty="0" err="1"/>
              <a:t>Hindley</a:t>
            </a:r>
            <a:r>
              <a:rPr lang="en-US" dirty="0"/>
              <a:t>-Milner (unification) algorithm</a:t>
            </a:r>
          </a:p>
          <a:p>
            <a:pPr lvl="1"/>
            <a:r>
              <a:rPr lang="en-US" dirty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http://cs.brown.edu/~sk/Publications/Books/ProgLangs/2007-04-26/plai-2007-04-26.pdf</a:t>
            </a:r>
            <a:r>
              <a:rPr lang="en-US" dirty="0"/>
              <a:t>, page 280</a:t>
            </a:r>
          </a:p>
          <a:p>
            <a:endParaRPr lang="en-US" dirty="0"/>
          </a:p>
          <a:p>
            <a:r>
              <a:rPr lang="en-US" dirty="0"/>
              <a:t>The pass </a:t>
            </a:r>
            <a:r>
              <a:rPr lang="en-US" dirty="0" err="1"/>
              <a:t>ClearTypeMap</a:t>
            </a:r>
            <a:r>
              <a:rPr lang="en-US" dirty="0"/>
              <a:t> erases the </a:t>
            </a:r>
            <a:r>
              <a:rPr lang="en-US" dirty="0" err="1"/>
              <a:t>typeMap</a:t>
            </a:r>
            <a:r>
              <a:rPr lang="en-US" dirty="0"/>
              <a:t>; it should be called when the types of some objects may change </a:t>
            </a:r>
            <a:br>
              <a:rPr lang="en-US" dirty="0"/>
            </a:br>
            <a:r>
              <a:rPr lang="en-US" dirty="0"/>
              <a:t>(e.g. convert </a:t>
            </a:r>
            <a:r>
              <a:rPr lang="en-US" dirty="0" err="1"/>
              <a:t>enum</a:t>
            </a:r>
            <a:r>
              <a:rPr lang="en-US" dirty="0"/>
              <a:t> to integers)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0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/>
              <a:t>P4::Evaluator</a:t>
            </a:r>
          </a:p>
          <a:p>
            <a:r>
              <a:rPr lang="en-US" dirty="0"/>
              <a:t>Should be called after the front-end and mid-end</a:t>
            </a:r>
          </a:p>
          <a:p>
            <a:r>
              <a:rPr lang="en-US" dirty="0"/>
              <a:t>Represents each program resource as a Block</a:t>
            </a:r>
          </a:p>
          <a:p>
            <a:r>
              <a:rPr lang="en-US" dirty="0"/>
              <a:t>Blocks form a DAG</a:t>
            </a:r>
          </a:p>
          <a:p>
            <a:pPr lvl="1"/>
            <a:r>
              <a:rPr lang="en-US" dirty="0"/>
              <a:t>children of a block are “allocated” within that block</a:t>
            </a:r>
          </a:p>
          <a:p>
            <a:r>
              <a:rPr lang="en-US" dirty="0"/>
              <a:t>Each persistent resource has a block</a:t>
            </a:r>
          </a:p>
          <a:p>
            <a:pPr lvl="1"/>
            <a:r>
              <a:rPr lang="en-US" dirty="0"/>
              <a:t>parser, control, packages, externs, tables</a:t>
            </a:r>
          </a:p>
          <a:p>
            <a:r>
              <a:rPr lang="en-US" dirty="0"/>
              <a:t>Each block maps IR nodes to </a:t>
            </a:r>
            <a:r>
              <a:rPr lang="en-US" dirty="0" err="1"/>
              <a:t>CompileTimeValue</a:t>
            </a:r>
            <a:r>
              <a:rPr lang="en-US" dirty="0"/>
              <a:t> s</a:t>
            </a:r>
          </a:p>
          <a:p>
            <a:r>
              <a:rPr lang="en-US" dirty="0"/>
              <a:t>A </a:t>
            </a:r>
            <a:r>
              <a:rPr lang="en-US" dirty="0" err="1"/>
              <a:t>CompileTimeValue</a:t>
            </a:r>
            <a:r>
              <a:rPr lang="en-US" dirty="0"/>
              <a:t> is a compile-time constant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 main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Parser p</a:t>
            </a:r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pipe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deparser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 </a:t>
            </a:r>
          </a:p>
          <a:p>
            <a:pPr algn="ctr"/>
            <a:r>
              <a:rPr lang="en-US" dirty="0" err="1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 </a:t>
            </a:r>
          </a:p>
          <a:p>
            <a:pPr algn="ctr"/>
            <a:r>
              <a:rPr lang="en-US" dirty="0" err="1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Block hierarchy </a:t>
            </a:r>
            <a:r>
              <a:rPr lang="en-US"/>
              <a:t>for </a:t>
            </a:r>
            <a:br>
              <a:rPr lang="en-US"/>
            </a:br>
            <a:r>
              <a:rPr lang="en-US"/>
              <a:t>simple-switch-example.p4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ipv4_match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smac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Toplevel</a:t>
            </a:r>
            <a:r>
              <a:rPr lang="en-US" dirty="0"/>
              <a:t> block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P4</a:t>
            </a:r>
            <a:r>
              <a:rPr lang="en-US" baseline="-25000" dirty="0"/>
              <a:t>16</a:t>
            </a:r>
            <a:r>
              <a:rPr lang="en-US" dirty="0"/>
              <a:t> compiler front-end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365125"/>
            <a:ext cx="10752221" cy="1325563"/>
          </a:xfrm>
        </p:spPr>
        <p:txBody>
          <a:bodyPr/>
          <a:lstStyle/>
          <a:p>
            <a:r>
              <a:rPr lang="en-US" dirty="0"/>
              <a:t>Front-end passes (frontends/p4/frontend.cpp)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95" y="1600201"/>
            <a:ext cx="10952869" cy="5033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Pretty printing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Name resolution</a:t>
            </a:r>
          </a:p>
          <a:p>
            <a:r>
              <a:rPr lang="en-US" dirty="0"/>
              <a:t>Create control-plane names for keys</a:t>
            </a:r>
          </a:p>
          <a:p>
            <a:r>
              <a:rPr lang="en-US" dirty="0"/>
              <a:t>Type checking/type inference (</a:t>
            </a:r>
            <a:r>
              <a:rPr lang="en-US" dirty="0" err="1"/>
              <a:t>Hindley</a:t>
            </a:r>
            <a:r>
              <a:rPr lang="en-US" dirty="0"/>
              <a:t>-Milner)</a:t>
            </a:r>
          </a:p>
          <a:p>
            <a:r>
              <a:rPr lang="en-US" dirty="0"/>
              <a:t>Make order of side-effects explicit (argument and short-circuit evaluation)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Compile-time evaluation</a:t>
            </a:r>
          </a:p>
          <a:p>
            <a:r>
              <a:rPr lang="en-US" dirty="0"/>
              <a:t>Inlining</a:t>
            </a:r>
          </a:p>
          <a:p>
            <a:r>
              <a:rPr lang="en-US" dirty="0"/>
              <a:t>Conversion to P4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803" y="4788852"/>
            <a:ext cx="2426192" cy="11888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EBD8-8620-4250-A4CF-619E3A80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ParseAnnotationBodies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07A97-34FE-446D-8637-BA3D2B375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84456" cy="4351338"/>
          </a:xfrm>
        </p:spPr>
        <p:txBody>
          <a:bodyPr/>
          <a:lstStyle/>
          <a:p>
            <a:r>
              <a:rPr lang="en-US" dirty="0"/>
              <a:t>Since P4-16 1.2.0 annotations bodies can have free form</a:t>
            </a:r>
          </a:p>
          <a:p>
            <a:pPr lvl="1"/>
            <a:r>
              <a:rPr lang="en-US" dirty="0"/>
              <a:t>(anything between a pair of matched </a:t>
            </a:r>
            <a:r>
              <a:rPr lang="en-US" dirty="0" err="1"/>
              <a:t>parens</a:t>
            </a:r>
            <a:r>
              <a:rPr lang="en-US" dirty="0"/>
              <a:t>)</a:t>
            </a:r>
          </a:p>
          <a:p>
            <a:r>
              <a:rPr lang="en-US" dirty="0"/>
              <a:t>This pass parses the bodies of annotations that are known to need a specific structure and converts them to IR</a:t>
            </a:r>
          </a:p>
          <a:p>
            <a:r>
              <a:rPr lang="en-US" dirty="0"/>
              <a:t>E.g.: @name annotation always expects a string argument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5D54F-4C04-466C-B088-C14B8AA3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91A08DCD-81B1-4093-8DAA-52724A36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681037"/>
            <a:ext cx="2136448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03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PrettyPrint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Emit program as P4</a:t>
            </a:r>
            <a:r>
              <a:rPr lang="en-US" baseline="-25000" dirty="0"/>
              <a:t>16</a:t>
            </a:r>
            <a:r>
              <a:rPr lang="en-US" dirty="0"/>
              <a:t> code</a:t>
            </a:r>
          </a:p>
          <a:p>
            <a:r>
              <a:rPr lang="en-US" dirty="0"/>
              <a:t>Used to convert P4</a:t>
            </a:r>
            <a:r>
              <a:rPr lang="en-US" baseline="-25000" dirty="0"/>
              <a:t>14</a:t>
            </a:r>
            <a:r>
              <a:rPr lang="en-US" dirty="0"/>
              <a:t> to P4</a:t>
            </a:r>
            <a:r>
              <a:rPr lang="en-US" baseline="-25000" dirty="0"/>
              <a:t>16</a:t>
            </a:r>
            <a:endParaRPr lang="en-US" dirty="0"/>
          </a:p>
          <a:p>
            <a:r>
              <a:rPr lang="en-US" dirty="0"/>
              <a:t>Can optionally emit IR as comments in the code</a:t>
            </a:r>
          </a:p>
          <a:p>
            <a:r>
              <a:rPr lang="en-US" dirty="0"/>
              <a:t>Enabled with --pp out.p4 compiler flag</a:t>
            </a:r>
          </a:p>
        </p:txBody>
      </p:sp>
      <p:pic>
        <p:nvPicPr>
          <p:cNvPr id="7" name="Content Placeholder 4" descr="Rol transeúnte - Padre, Marido y Frik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39" y="1713366"/>
            <a:ext cx="3114161" cy="26964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70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ValidateParsedProgram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63"/>
            <a:ext cx="10515600" cy="51734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Run immediately after parsing. </a:t>
            </a:r>
          </a:p>
          <a:p>
            <a:r>
              <a:rPr lang="en-US" dirty="0"/>
              <a:t>There is no type information at this point, so it does only simple checks.</a:t>
            </a:r>
          </a:p>
          <a:p>
            <a:pPr lvl="1"/>
            <a:r>
              <a:rPr lang="en-US" dirty="0"/>
              <a:t>integer constants have valid types</a:t>
            </a:r>
          </a:p>
          <a:p>
            <a:pPr lvl="1"/>
            <a:r>
              <a:rPr lang="en-US" dirty="0"/>
              <a:t>don't care _ is not used as a name for methods, fields, variables, instances</a:t>
            </a:r>
          </a:p>
          <a:p>
            <a:pPr lvl="1"/>
            <a:r>
              <a:rPr lang="en-US" dirty="0"/>
              <a:t>width of bit&lt;&gt; types is positive</a:t>
            </a:r>
          </a:p>
          <a:p>
            <a:pPr lvl="1"/>
            <a:r>
              <a:rPr lang="en-US" dirty="0"/>
              <a:t>width of </a:t>
            </a:r>
            <a:r>
              <a:rPr lang="en-US" dirty="0" err="1"/>
              <a:t>int</a:t>
            </a:r>
            <a:r>
              <a:rPr lang="en-US" dirty="0"/>
              <a:t>&lt;&gt; types is larger than 1</a:t>
            </a:r>
          </a:p>
          <a:p>
            <a:pPr lvl="1"/>
            <a:r>
              <a:rPr lang="en-US" dirty="0"/>
              <a:t>no parser state is named 'accept' or 'reject'</a:t>
            </a:r>
          </a:p>
          <a:p>
            <a:pPr lvl="1"/>
            <a:r>
              <a:rPr lang="en-US" dirty="0"/>
              <a:t>constructor parameters are direction-less</a:t>
            </a:r>
          </a:p>
          <a:p>
            <a:pPr lvl="1"/>
            <a:r>
              <a:rPr lang="en-US" dirty="0"/>
              <a:t>tables have an </a:t>
            </a:r>
            <a:r>
              <a:rPr lang="en-US" b="1" dirty="0"/>
              <a:t>actions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table </a:t>
            </a:r>
            <a:r>
              <a:rPr lang="en-US" b="1" dirty="0"/>
              <a:t>entries</a:t>
            </a:r>
            <a:r>
              <a:rPr lang="en-US" dirty="0"/>
              <a:t> list are </a:t>
            </a:r>
            <a:r>
              <a:rPr lang="en-US" b="1" dirty="0" err="1"/>
              <a:t>const</a:t>
            </a:r>
            <a:endParaRPr lang="en-US" b="1" dirty="0"/>
          </a:p>
          <a:p>
            <a:pPr lvl="1"/>
            <a:r>
              <a:rPr lang="en-US" dirty="0"/>
              <a:t>instantiations appear at the top-level only</a:t>
            </a:r>
          </a:p>
          <a:p>
            <a:pPr lvl="1"/>
            <a:r>
              <a:rPr lang="en-US" b="1" dirty="0"/>
              <a:t>default</a:t>
            </a:r>
            <a:r>
              <a:rPr lang="en-US" dirty="0"/>
              <a:t> label of a switch occurs last</a:t>
            </a:r>
          </a:p>
          <a:p>
            <a:pPr lvl="1"/>
            <a:r>
              <a:rPr lang="en-US" dirty="0"/>
              <a:t>instantiations do not occur in actions</a:t>
            </a:r>
          </a:p>
          <a:p>
            <a:pPr lvl="1"/>
            <a:r>
              <a:rPr lang="en-US" dirty="0"/>
              <a:t>constructors are not invoked in actions</a:t>
            </a:r>
          </a:p>
          <a:p>
            <a:pPr lvl="1"/>
            <a:r>
              <a:rPr lang="en-US" dirty="0"/>
              <a:t>returns and exits do not appear in parsers</a:t>
            </a:r>
          </a:p>
          <a:p>
            <a:pPr lvl="1"/>
            <a:r>
              <a:rPr lang="en-US" dirty="0"/>
              <a:t>exits to not appear in functions</a:t>
            </a:r>
          </a:p>
          <a:p>
            <a:pPr lvl="1"/>
            <a:r>
              <a:rPr lang="en-US" b="1" dirty="0"/>
              <a:t>extern</a:t>
            </a:r>
            <a:r>
              <a:rPr lang="en-US" dirty="0"/>
              <a:t> constructor names have proper names</a:t>
            </a:r>
          </a:p>
          <a:p>
            <a:pPr lvl="1"/>
            <a:r>
              <a:rPr lang="en-US" dirty="0"/>
              <a:t>names of all parameters are distinct</a:t>
            </a:r>
          </a:p>
          <a:p>
            <a:pPr lvl="1"/>
            <a:r>
              <a:rPr lang="en-US" dirty="0"/>
              <a:t>no duplicate declarations in </a:t>
            </a:r>
            <a:r>
              <a:rPr lang="en-US" dirty="0" err="1"/>
              <a:t>toplevel</a:t>
            </a:r>
            <a:r>
              <a:rPr lang="en-US" dirty="0"/>
              <a:t> program</a:t>
            </a:r>
          </a:p>
        </p:txBody>
      </p:sp>
      <p:pic>
        <p:nvPicPr>
          <p:cNvPr id="4" name="Picture 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515" y="624388"/>
            <a:ext cx="743201" cy="7432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024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CreateBuiltins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accept and reject states</a:t>
            </a:r>
          </a:p>
          <a:p>
            <a:r>
              <a:rPr lang="en-US" dirty="0"/>
              <a:t>Adds parentheses to action invocations in tables:</a:t>
            </a:r>
          </a:p>
          <a:p>
            <a:pPr lvl="1"/>
            <a:r>
              <a:rPr lang="en-US" dirty="0"/>
              <a:t>e.g., actions = { a; } becomes actions = { a(); }</a:t>
            </a:r>
          </a:p>
          <a:p>
            <a:r>
              <a:rPr lang="en-US" dirty="0"/>
              <a:t>Parser states without selects will transition to reject</a:t>
            </a:r>
          </a:p>
          <a:p>
            <a:r>
              <a:rPr lang="en-US" dirty="0"/>
              <a:t>Adds </a:t>
            </a:r>
            <a:r>
              <a:rPr lang="en-US" dirty="0" err="1"/>
              <a:t>default_action</a:t>
            </a:r>
            <a:r>
              <a:rPr lang="en-US" dirty="0"/>
              <a:t> when it is missing; adds </a:t>
            </a:r>
            <a:r>
              <a:rPr lang="en-US" dirty="0" err="1"/>
              <a:t>NoAction</a:t>
            </a:r>
            <a:r>
              <a:rPr lang="en-US" dirty="0"/>
              <a:t> to action list</a:t>
            </a:r>
          </a:p>
        </p:txBody>
      </p:sp>
      <p:pic>
        <p:nvPicPr>
          <p:cNvPr id="4" name="Picture 3" descr="built in bookcase with desk Custom Cabinets &amp; Trim Carpentry Houston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759" y="502919"/>
            <a:ext cx="1852061" cy="24694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6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towels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621" y="1941096"/>
            <a:ext cx="2422358" cy="2422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Constant folding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be run before and after type inference</a:t>
            </a:r>
          </a:p>
          <a:p>
            <a:pPr lvl="1"/>
            <a:r>
              <a:rPr lang="en-US" dirty="0"/>
              <a:t>More things can be done after types are known</a:t>
            </a:r>
          </a:p>
          <a:p>
            <a:pPr lvl="1"/>
            <a:r>
              <a:rPr lang="en-US" dirty="0"/>
              <a:t>E.g., </a:t>
            </a:r>
            <a:r>
              <a:rPr lang="en-US"/>
              <a:t>fold casts</a:t>
            </a:r>
            <a:endParaRPr lang="en-US" dirty="0"/>
          </a:p>
          <a:p>
            <a:r>
              <a:rPr lang="en-US" dirty="0"/>
              <a:t>Run several times during compilation</a:t>
            </a:r>
          </a:p>
          <a:p>
            <a:r>
              <a:rPr lang="en-US" dirty="0"/>
              <a:t>Run prior to type inference to </a:t>
            </a:r>
            <a:br>
              <a:rPr lang="en-US" dirty="0"/>
            </a:br>
            <a:r>
              <a:rPr lang="en-US" dirty="0"/>
              <a:t>compute bounds that have to be constant,</a:t>
            </a:r>
            <a:br>
              <a:rPr lang="en-US" dirty="0"/>
            </a:br>
            <a:r>
              <a:rPr lang="en-US" dirty="0"/>
              <a:t>e.g. e.g., </a:t>
            </a:r>
            <a:r>
              <a:rPr lang="en-US" dirty="0">
                <a:latin typeface="Consolas" panose="020B0609020204030204" pitchFamily="49" charset="0"/>
              </a:rPr>
              <a:t>bit&lt;(3+4)&gt;</a:t>
            </a:r>
            <a:endParaRPr lang="en-US" dirty="0"/>
          </a:p>
          <a:p>
            <a:r>
              <a:rPr lang="en-US" dirty="0"/>
              <a:t>Also handles some select expressions, </a:t>
            </a:r>
            <a:br>
              <a:rPr lang="en-US" dirty="0"/>
            </a:br>
            <a:r>
              <a:rPr lang="en-US" dirty="0"/>
              <a:t>detecting some unreachable select labels</a:t>
            </a:r>
          </a:p>
          <a:p>
            <a:r>
              <a:rPr lang="en-US" dirty="0"/>
              <a:t>Also handles if statements with constant conditions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4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InstantiateDirectCalls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8061"/>
          </a:xfrm>
        </p:spPr>
        <p:txBody>
          <a:bodyPr/>
          <a:lstStyle/>
          <a:p>
            <a:r>
              <a:rPr lang="en-US" dirty="0"/>
              <a:t>Converts direct invocations of controls or parsers</a:t>
            </a:r>
            <a:br>
              <a:rPr lang="en-US" dirty="0"/>
            </a:br>
            <a:r>
              <a:rPr lang="en-US" dirty="0"/>
              <a:t>into separate instantiations and calls</a:t>
            </a:r>
          </a:p>
          <a:p>
            <a:r>
              <a:rPr lang="en-US" dirty="0"/>
              <a:t>Convenient syntactic sugar when something is called exactly once</a:t>
            </a:r>
          </a:p>
        </p:txBody>
      </p:sp>
      <p:pic>
        <p:nvPicPr>
          <p:cNvPr id="6" name="Content Placeholder 3" descr="Processed &lt;strong&gt;sugar&lt;/strong&gt; affects your body and brain in many different way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8"/>
          <a:stretch/>
        </p:blipFill>
        <p:spPr>
          <a:xfrm>
            <a:off x="8598626" y="171263"/>
            <a:ext cx="3593374" cy="2246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544" y="3253695"/>
            <a:ext cx="6131807" cy="34163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{} }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@name("c") c()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594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261942-8F6E-48FE-BF98-075338CC0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2107" y="3138034"/>
            <a:ext cx="2661684" cy="2122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395AB-8E96-48F4-9F5A-747B74CB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Deprecated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D34C1-7B73-4CBD-BD87-222008E8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673"/>
          </a:xfrm>
        </p:spPr>
        <p:txBody>
          <a:bodyPr/>
          <a:lstStyle/>
          <a:p>
            <a:r>
              <a:rPr lang="en-US" dirty="0"/>
              <a:t>Gives warnings if one uses constructs annotated with @deprecated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79ECA-4EFB-4209-92E5-B8CD85BF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D6E0B-63FC-4A94-9222-C53EC5753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81624" y="185738"/>
            <a:ext cx="2452167" cy="16398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CA43A-04F0-4890-9FA0-0D4C96C2FC7D}"/>
              </a:ext>
            </a:extLst>
          </p:cNvPr>
          <p:cNvSpPr txBox="1">
            <a:spLocks/>
          </p:cNvSpPr>
          <p:nvPr/>
        </p:nvSpPr>
        <p:spPr>
          <a:xfrm>
            <a:off x="838200" y="2414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CheckNamedArgs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C5422E-73FB-4FF6-8C5B-F3DADF47F6B3}"/>
              </a:ext>
            </a:extLst>
          </p:cNvPr>
          <p:cNvSpPr txBox="1">
            <a:spLocks/>
          </p:cNvSpPr>
          <p:nvPr/>
        </p:nvSpPr>
        <p:spPr>
          <a:xfrm>
            <a:off x="838200" y="3715203"/>
            <a:ext cx="10515600" cy="2777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Checks that named arguments in calls have distinct names</a:t>
            </a:r>
          </a:p>
          <a:p>
            <a:r>
              <a:rPr lang="en-US" dirty="0"/>
              <a:t>All arguments must be named or not</a:t>
            </a:r>
          </a:p>
          <a:p>
            <a:r>
              <a:rPr lang="en-US" dirty="0"/>
              <a:t>Optional parameters do not have default values</a:t>
            </a:r>
          </a:p>
        </p:txBody>
      </p:sp>
    </p:spTree>
    <p:extLst>
      <p:ext uri="{BB962C8B-B14F-4D97-AF65-F5344CB8AC3E}">
        <p14:creationId xmlns:p14="http://schemas.microsoft.com/office/powerpoint/2010/main" val="3213597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FC04-8A9E-4E3A-853E-80FE82AB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CheckNamedArgs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2B0B0-852E-45F2-97B4-98660359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Either all or none of the arguments in a method call may be named.</a:t>
            </a:r>
          </a:p>
          <a:p>
            <a:r>
              <a:rPr lang="en-US" dirty="0"/>
              <a:t>No argument appears twice in a call.</a:t>
            </a:r>
          </a:p>
          <a:p>
            <a:r>
              <a:rPr lang="en-US" dirty="0"/>
              <a:t>No optional parameter has a default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47F6A-9024-45AD-A445-EA360898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93</a:t>
            </a:fld>
            <a:endParaRPr lang="en-US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58E34C0-DAE1-43BA-BF70-B6482FE6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018" y="3279310"/>
            <a:ext cx="3528557" cy="27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306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DEC-61BE-4A2E-8634-07402AD6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ValidateMatchAnnotations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E8C0-75F6-490A-B9ED-B275B83E0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that “match” annotations have a single argument</a:t>
            </a:r>
          </a:p>
          <a:p>
            <a:r>
              <a:rPr lang="en-US" dirty="0"/>
              <a:t>Of type </a:t>
            </a:r>
            <a:r>
              <a:rPr lang="en-US" dirty="0" err="1"/>
              <a:t>match_kind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3E3AD-9631-4093-8F99-6050FA53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B9148-DE1A-46E8-8FC0-E2726B7F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632" y="2831804"/>
            <a:ext cx="2553180" cy="2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74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BindTypeVariables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inference should infer values for all type-variables</a:t>
            </a:r>
          </a:p>
          <a:p>
            <a:r>
              <a:rPr lang="en-US" dirty="0"/>
              <a:t>This pass replaces type variables with concrete types</a:t>
            </a:r>
          </a:p>
          <a:p>
            <a:pPr lvl="1"/>
            <a:r>
              <a:rPr lang="en-US" dirty="0"/>
              <a:t>Constructors, method calls, generic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61606" y="3559627"/>
            <a:ext cx="5961888" cy="2308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&lt;IPv4_h&gt;(headers.ipv4);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File:Comb &lt;strong&gt;bind&lt;/strong&gt; examples.JP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0" y="0"/>
            <a:ext cx="2885440" cy="21640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19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F599-6FBE-419B-9F16-13132E1D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SpecializeGenericTypes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481AD-1E5B-4962-815D-65BCF32C9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Replaces all generic types with a concrete type with the same contents</a:t>
            </a:r>
          </a:p>
          <a:p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struct S&lt;T&gt; { T data;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S&lt;bit&lt;32&gt;&gt; s;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becomes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struct S0 { bit&lt;32&gt; data;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S0 s;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D1CEA-6101-41AC-A04F-FF47128E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58F2D-CA07-4B4A-829B-6B9EF19B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387" y="2962513"/>
            <a:ext cx="2762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093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4D0B-382E-4B7B-A233-D92929A3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DefaultArguments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DEA34-E13C-405B-BDBA-4A8E9149B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Substitute default arguments when they are not provided</a:t>
            </a:r>
          </a:p>
          <a:p>
            <a:r>
              <a:rPr lang="en-US" dirty="0"/>
              <a:t>For example, convert:</a:t>
            </a:r>
          </a:p>
          <a:p>
            <a:pPr marL="0" indent="0">
              <a:buNone/>
            </a:pPr>
            <a:r>
              <a:rPr lang="en-US" dirty="0"/>
              <a:t> void f(in bit&lt;32&gt; a = 0);</a:t>
            </a:r>
          </a:p>
          <a:p>
            <a:pPr marL="0" indent="0">
              <a:buNone/>
            </a:pPr>
            <a:r>
              <a:rPr lang="en-US" dirty="0"/>
              <a:t> f();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f(a = 0);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DC2CD-97CB-4A80-BD85-9B606BD2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 descr="A silhouette of two people&#10;&#10;Description automatically generated with low confidence">
            <a:extLst>
              <a:ext uri="{FF2B5EF4-FFF2-40B4-BE49-F238E27FC236}">
                <a16:creationId xmlns:a16="http://schemas.microsoft.com/office/drawing/2014/main" id="{9583CF75-A499-4171-8726-165E4B44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86" y="2838267"/>
            <a:ext cx="35909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443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9EA4-B16B-40F9-A7EB-C7A09144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RemoveParserIfs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63978-3AE4-4647-84FD-B2657EC8D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66"/>
            <a:ext cx="10515600" cy="4418997"/>
          </a:xfrm>
        </p:spPr>
        <p:txBody>
          <a:bodyPr/>
          <a:lstStyle/>
          <a:p>
            <a:r>
              <a:rPr lang="en-US" dirty="0"/>
              <a:t>Convert an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in a parser into a set of new states</a:t>
            </a:r>
          </a:p>
          <a:p>
            <a:r>
              <a:rPr lang="en-US" dirty="0"/>
              <a:t>One pass just wraps the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D56E-6F56-4890-9E0A-53DEFA07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DB98D-C306-417B-A114-AADE60494CE2}"/>
              </a:ext>
            </a:extLst>
          </p:cNvPr>
          <p:cNvSpPr txBox="1"/>
          <p:nvPr/>
        </p:nvSpPr>
        <p:spPr>
          <a:xfrm>
            <a:off x="5675302" y="2265931"/>
            <a:ext cx="5870595" cy="424731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state s {</a:t>
            </a:r>
          </a:p>
          <a:p>
            <a:r>
              <a:rPr lang="en-US" dirty="0"/>
              <a:t>   statement1;</a:t>
            </a:r>
          </a:p>
          <a:p>
            <a:r>
              <a:rPr lang="en-US" dirty="0"/>
              <a:t>   statement2;</a:t>
            </a:r>
          </a:p>
          <a:p>
            <a:r>
              <a:rPr lang="en-US" dirty="0"/>
              <a:t>   transition select(exp) {</a:t>
            </a:r>
          </a:p>
          <a:p>
            <a:r>
              <a:rPr lang="en-US" dirty="0"/>
              <a:t>      true: </a:t>
            </a:r>
            <a:r>
              <a:rPr lang="en-US" dirty="0" err="1"/>
              <a:t>s_true</a:t>
            </a:r>
            <a:r>
              <a:rPr lang="en-US" dirty="0"/>
              <a:t>;</a:t>
            </a:r>
          </a:p>
          <a:p>
            <a:r>
              <a:rPr lang="en-US" dirty="0"/>
              <a:t>      false: </a:t>
            </a:r>
            <a:r>
              <a:rPr lang="en-US" dirty="0" err="1"/>
              <a:t>s_false</a:t>
            </a:r>
            <a:r>
              <a:rPr lang="en-US" dirty="0"/>
              <a:t>;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state </a:t>
            </a:r>
            <a:r>
              <a:rPr lang="en-US" dirty="0" err="1"/>
              <a:t>s_true</a:t>
            </a:r>
            <a:r>
              <a:rPr lang="en-US" dirty="0"/>
              <a:t> {</a:t>
            </a:r>
          </a:p>
          <a:p>
            <a:r>
              <a:rPr lang="en-US" dirty="0"/>
              <a:t>   statement3;</a:t>
            </a:r>
          </a:p>
          <a:p>
            <a:r>
              <a:rPr lang="en-US" dirty="0"/>
              <a:t>   transition </a:t>
            </a:r>
            <a:r>
              <a:rPr lang="en-US" dirty="0" err="1"/>
              <a:t>s_join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0F75F-B7E8-4A5B-923B-17167A059E6F}"/>
              </a:ext>
            </a:extLst>
          </p:cNvPr>
          <p:cNvSpPr txBox="1"/>
          <p:nvPr/>
        </p:nvSpPr>
        <p:spPr>
          <a:xfrm>
            <a:off x="305256" y="2853378"/>
            <a:ext cx="3379722" cy="286232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state s {</a:t>
            </a:r>
          </a:p>
          <a:p>
            <a:r>
              <a:rPr lang="en-US" dirty="0"/>
              <a:t>   statement1;</a:t>
            </a:r>
          </a:p>
          <a:p>
            <a:r>
              <a:rPr lang="en-US" dirty="0"/>
              <a:t>   statement2;</a:t>
            </a:r>
          </a:p>
          <a:p>
            <a:r>
              <a:rPr lang="en-US" dirty="0"/>
              <a:t>   if (exp)</a:t>
            </a:r>
          </a:p>
          <a:p>
            <a:r>
              <a:rPr lang="en-US" dirty="0"/>
              <a:t>      statement3;</a:t>
            </a:r>
          </a:p>
          <a:p>
            <a:r>
              <a:rPr lang="en-US" dirty="0"/>
              <a:t>   else</a:t>
            </a:r>
          </a:p>
          <a:p>
            <a:r>
              <a:rPr lang="en-US" dirty="0"/>
              <a:t>      statement4;</a:t>
            </a:r>
          </a:p>
          <a:p>
            <a:r>
              <a:rPr lang="en-US" dirty="0"/>
              <a:t>   statement5;</a:t>
            </a:r>
          </a:p>
          <a:p>
            <a:r>
              <a:rPr lang="en-US" dirty="0"/>
              <a:t>   transition </a:t>
            </a:r>
            <a:r>
              <a:rPr lang="en-US" dirty="0" err="1"/>
              <a:t>selectExpression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4030B-C88B-4615-A24B-735BBF2F06A0}"/>
              </a:ext>
            </a:extLst>
          </p:cNvPr>
          <p:cNvSpPr txBox="1"/>
          <p:nvPr/>
        </p:nvSpPr>
        <p:spPr>
          <a:xfrm>
            <a:off x="8368180" y="2706951"/>
            <a:ext cx="30238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s_false</a:t>
            </a:r>
            <a:r>
              <a:rPr lang="en-US" dirty="0"/>
              <a:t> {</a:t>
            </a:r>
          </a:p>
          <a:p>
            <a:r>
              <a:rPr lang="en-US" dirty="0"/>
              <a:t>   statement4;</a:t>
            </a:r>
          </a:p>
          <a:p>
            <a:r>
              <a:rPr lang="en-US" dirty="0"/>
              <a:t>   transition </a:t>
            </a:r>
            <a:r>
              <a:rPr lang="en-US" dirty="0" err="1"/>
              <a:t>s_join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state </a:t>
            </a:r>
            <a:r>
              <a:rPr lang="en-US" dirty="0" err="1"/>
              <a:t>s_join</a:t>
            </a:r>
            <a:r>
              <a:rPr lang="en-US" dirty="0"/>
              <a:t> {</a:t>
            </a:r>
          </a:p>
          <a:p>
            <a:r>
              <a:rPr lang="en-US" dirty="0"/>
              <a:t>   statement5;</a:t>
            </a:r>
          </a:p>
          <a:p>
            <a:r>
              <a:rPr lang="en-US" dirty="0"/>
              <a:t>   transition </a:t>
            </a:r>
            <a:r>
              <a:rPr lang="en-US" dirty="0" err="1"/>
              <a:t>selectExpression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EACED42-7C52-4C1E-8AEE-1A98315BB18E}"/>
              </a:ext>
            </a:extLst>
          </p:cNvPr>
          <p:cNvSpPr/>
          <p:nvPr/>
        </p:nvSpPr>
        <p:spPr>
          <a:xfrm>
            <a:off x="4336556" y="3805765"/>
            <a:ext cx="777514" cy="815842"/>
          </a:xfrm>
          <a:prstGeom prst="rightArrow">
            <a:avLst/>
          </a:prstGeom>
          <a:solidFill>
            <a:schemeClr val="accent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64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08C3-34EC-49DB-89D0-7B02B612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StructInitializers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9F5F-D010-4FD8-8FFB-B8B445FD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Converts </a:t>
            </a:r>
            <a:r>
              <a:rPr lang="en-US" dirty="0" err="1"/>
              <a:t>ListExpression</a:t>
            </a:r>
            <a:r>
              <a:rPr lang="en-US" dirty="0"/>
              <a:t> to </a:t>
            </a:r>
            <a:r>
              <a:rPr lang="en-US" dirty="0" err="1"/>
              <a:t>StructExpression</a:t>
            </a:r>
            <a:r>
              <a:rPr lang="en-US" dirty="0"/>
              <a:t> where necessary</a:t>
            </a:r>
          </a:p>
          <a:p>
            <a:r>
              <a:rPr lang="en-US" dirty="0" err="1"/>
              <a:t>StructExpressions</a:t>
            </a:r>
            <a:r>
              <a:rPr lang="en-US" dirty="0"/>
              <a:t> have both the type and the field names explicit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C9543-39AF-46D7-B6FB-A8F88DA1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8A77319-DBBB-4FDA-9519-5BFC543D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247" y="2990002"/>
            <a:ext cx="2474702" cy="35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65770</TotalTime>
  <Words>12011</Words>
  <Application>Microsoft Office PowerPoint</Application>
  <PresentationFormat>Widescreen</PresentationFormat>
  <Paragraphs>1742</Paragraphs>
  <Slides>159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5" baseType="lpstr">
      <vt:lpstr>Arial</vt:lpstr>
      <vt:lpstr>Calibri</vt:lpstr>
      <vt:lpstr>Calibri Light</vt:lpstr>
      <vt:lpstr>Consolas</vt:lpstr>
      <vt:lpstr>HelveticaNeue</vt:lpstr>
      <vt:lpstr>Office Theme</vt:lpstr>
      <vt:lpstr>P416 reference compiler implementation architecture</vt:lpstr>
      <vt:lpstr>What is this?</vt:lpstr>
      <vt:lpstr>Compiler goals</vt:lpstr>
      <vt:lpstr>What’s in the box</vt:lpstr>
      <vt:lpstr>Example usage</vt:lpstr>
      <vt:lpstr>PowerPoint Presentation</vt:lpstr>
      <vt:lpstr>How do I get started writing compiler code?</vt:lpstr>
      <vt:lpstr>Presentation Outline</vt:lpstr>
      <vt:lpstr>Compiler architecture</vt:lpstr>
      <vt:lpstr>Compiler structure</vt:lpstr>
      <vt:lpstr>Structure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P4 Language Layered Design</vt:lpstr>
      <vt:lpstr>Additional documentation</vt:lpstr>
      <vt:lpstr>Source Code Organization</vt:lpstr>
      <vt:lpstr>Repository</vt:lpstr>
      <vt:lpstr>Build process</vt:lpstr>
      <vt:lpstr>Compiler data flow</vt:lpstr>
      <vt:lpstr>Source organization</vt:lpstr>
      <vt:lpstr>Makefiles</vt:lpstr>
      <vt:lpstr>Unified builds</vt:lpstr>
      <vt:lpstr>How do I create a new back-end?</vt:lpstr>
      <vt:lpstr>Coding guidelines</vt:lpstr>
      <vt:lpstr>IR and Visitors</vt:lpstr>
      <vt:lpstr>Intermediate Representation (IR)</vt:lpstr>
      <vt:lpstr>IR &lt;=&gt; P4</vt:lpstr>
      <vt:lpstr>Visitor pattern</vt:lpstr>
      <vt:lpstr>Visitors</vt:lpstr>
      <vt:lpstr>Visitor  kinds</vt:lpstr>
      <vt:lpstr>IR rewriting using visitors</vt:lpstr>
      <vt:lpstr>Chaining visitors</vt:lpstr>
      <vt:lpstr>IR definition files = Java-like language</vt:lpstr>
      <vt:lpstr>Front-end IR</vt:lpstr>
      <vt:lpstr>Learning the IR by example</vt:lpstr>
      <vt:lpstr>IR Generated C++ code (fragment)</vt:lpstr>
      <vt:lpstr>IR Definition language (1)</vt:lpstr>
      <vt:lpstr>IR Definition Language (2)</vt:lpstr>
      <vt:lpstr>Core IR Methods</vt:lpstr>
      <vt:lpstr>Custom hand-coded IR Classes</vt:lpstr>
      <vt:lpstr>Util::SourceInfo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Compiler bugs</vt:lpstr>
      <vt:lpstr>Determinism</vt:lpstr>
      <vt:lpstr>Dumping IR</vt:lpstr>
      <vt:lpstr>Debugging logs</vt:lpstr>
      <vt:lpstr>What is the hard part?</vt:lpstr>
      <vt:lpstr>Useful helper classes</vt:lpstr>
      <vt:lpstr>A guide to the provided passes</vt:lpstr>
      <vt:lpstr>P414 (v1.0 / 1.1) front-end</vt:lpstr>
      <vt:lpstr>v1model.p4: A P414 switch model</vt:lpstr>
      <vt:lpstr>Parsing P416 </vt:lpstr>
      <vt:lpstr>Important P416 classes</vt:lpstr>
      <vt:lpstr>Most important passes</vt:lpstr>
      <vt:lpstr>ResolveReferences </vt:lpstr>
      <vt:lpstr>ReferenceMap</vt:lpstr>
      <vt:lpstr>References example</vt:lpstr>
      <vt:lpstr>Type checking</vt:lpstr>
      <vt:lpstr>Type checking algorithm</vt:lpstr>
      <vt:lpstr>Evaluation</vt:lpstr>
      <vt:lpstr>The P416 compiler front-end</vt:lpstr>
      <vt:lpstr>Front-end passes (frontends/p4/frontend.cpp)</vt:lpstr>
      <vt:lpstr>FrontEnd: ParseAnnotationBodies</vt:lpstr>
      <vt:lpstr>Front-end: PrettyPrint</vt:lpstr>
      <vt:lpstr>Front-end: ValidateParsedProgram</vt:lpstr>
      <vt:lpstr>Front-end: CreateBuiltins</vt:lpstr>
      <vt:lpstr>Front-end: Constant folding</vt:lpstr>
      <vt:lpstr>FrontEnd: InstantiateDirectCalls</vt:lpstr>
      <vt:lpstr>FrontEnd: Deprecated</vt:lpstr>
      <vt:lpstr>FrontEnd: CheckNamedArgs</vt:lpstr>
      <vt:lpstr>FrontEnd: ValidateMatchAnnotations</vt:lpstr>
      <vt:lpstr>Front-end: BindTypeVariables</vt:lpstr>
      <vt:lpstr>FrontEnd: SpecializeGenericTypes</vt:lpstr>
      <vt:lpstr>FrontEnd: DefaultArguments</vt:lpstr>
      <vt:lpstr>FrontEnd: RemoveParserIfs</vt:lpstr>
      <vt:lpstr>FrontEnd: StructInitializers</vt:lpstr>
      <vt:lpstr>FrontEnd: SpecializeGenericFunctions</vt:lpstr>
      <vt:lpstr>Front-end: TableKeyNames</vt:lpstr>
      <vt:lpstr>Front-end: StrengthReduction</vt:lpstr>
      <vt:lpstr>FrontEnd: Reassociation</vt:lpstr>
      <vt:lpstr>Front-End: SimplifyControlFlow</vt:lpstr>
      <vt:lpstr>FrontEnd: SwitchAddDefault</vt:lpstr>
      <vt:lpstr>Front-End: RemoveAllUnusedDeclarations</vt:lpstr>
      <vt:lpstr>Front-End: SimplifyParsers</vt:lpstr>
      <vt:lpstr>Front-end: UniqueNames</vt:lpstr>
      <vt:lpstr>Front-end: MoveInitializers</vt:lpstr>
      <vt:lpstr>Front-end: SideEffectOrdering</vt:lpstr>
      <vt:lpstr>FrontEnd: SimplifySwitch</vt:lpstr>
      <vt:lpstr>Front-end: SimplifyDefUse</vt:lpstr>
      <vt:lpstr>Front-end: SpecializeAll</vt:lpstr>
      <vt:lpstr>Front-end: RemoveParserControlFlow</vt:lpstr>
      <vt:lpstr>Front-end: RemoveReturns</vt:lpstr>
      <vt:lpstr>FrontEnd: RemoveDontcareArgs</vt:lpstr>
      <vt:lpstr>FrontEnd: MoveConstructors</vt:lpstr>
      <vt:lpstr>Front-end:  Inline, InlineActions, InlineFunctions</vt:lpstr>
      <vt:lpstr>Front-end: LocalizeAllActions</vt:lpstr>
      <vt:lpstr>FrontEnd: RemoveActionParameters</vt:lpstr>
      <vt:lpstr>P416 Compiler Mid-end Passes</vt:lpstr>
      <vt:lpstr>MidEnd: RemoveMiss</vt:lpstr>
      <vt:lpstr>Mid-end: EliminateNewType, EliminateTypedef</vt:lpstr>
      <vt:lpstr>Mid-end: SimplifySelectCases</vt:lpstr>
      <vt:lpstr>Mid-end: RemoveExits</vt:lpstr>
      <vt:lpstr>Mid-end: ExpandEmit</vt:lpstr>
      <vt:lpstr>MidEnd: HandleNoMatch</vt:lpstr>
      <vt:lpstr>Mid-End: EliminateTuples,  CopyStructures, NestedStructs, SimplifyComparisons</vt:lpstr>
      <vt:lpstr>Mid-end: ConvertEnums, FillEnumMaps</vt:lpstr>
      <vt:lpstr>MidEnd: RemoveSelectBooleans</vt:lpstr>
      <vt:lpstr>MidEnd: SimplifySelectList</vt:lpstr>
      <vt:lpstr>MidEnd: FlattenHeaders, FlattenInterfaceStructs</vt:lpstr>
      <vt:lpstr>MidEnd: ReplaceSelectRange</vt:lpstr>
      <vt:lpstr>MidEnd: Predication</vt:lpstr>
      <vt:lpstr>Mid-end: ValidateTableProperties</vt:lpstr>
      <vt:lpstr>Mid-end: ParsersUnroll Simple example</vt:lpstr>
      <vt:lpstr>Mid-end: SynthesizeActions</vt:lpstr>
      <vt:lpstr>MidEnd: RemoveLeftSlices</vt:lpstr>
      <vt:lpstr>MidEnd: TableHit</vt:lpstr>
      <vt:lpstr>MidEnd: EliminateSwitch</vt:lpstr>
      <vt:lpstr>MidEnd: ValidateTableProperties</vt:lpstr>
      <vt:lpstr>MidEnd: RemoveAssertAssume</vt:lpstr>
      <vt:lpstr>MidEnd: SingleArgumentSelect</vt:lpstr>
      <vt:lpstr>Low-level IR</vt:lpstr>
      <vt:lpstr>Sample back-ends</vt:lpstr>
      <vt:lpstr>p4test</vt:lpstr>
      <vt:lpstr>Testing the compiler</vt:lpstr>
      <vt:lpstr>Running tests</vt:lpstr>
      <vt:lpstr>Debugging failed tests</vt:lpstr>
      <vt:lpstr>Tests that fail in simulation</vt:lpstr>
      <vt:lpstr>BMv2 back-end</vt:lpstr>
      <vt:lpstr>P414 to P416 conversion</vt:lpstr>
      <vt:lpstr>Running BMv2</vt:lpstr>
      <vt:lpstr>Testing the BMv2 back-end</vt:lpstr>
      <vt:lpstr>Simple test framework language</vt:lpstr>
      <vt:lpstr>Compiling and running switch.p4</vt:lpstr>
      <vt:lpstr>eBPF Back-end</vt:lpstr>
      <vt:lpstr>Testing the eBPF back-end in user-space</vt:lpstr>
      <vt:lpstr>Testing the eBPF back-end in kernel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667</cp:revision>
  <dcterms:created xsi:type="dcterms:W3CDTF">2015-11-12T20:04:41Z</dcterms:created>
  <dcterms:modified xsi:type="dcterms:W3CDTF">2021-06-23T00:25:38Z</dcterms:modified>
</cp:coreProperties>
</file>